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5" r:id="rId7"/>
  </p:sldMasterIdLst>
  <p:notesMasterIdLst>
    <p:notesMasterId r:id="rId76"/>
  </p:notesMasterIdLst>
  <p:handoutMasterIdLst>
    <p:handoutMasterId r:id="rId77"/>
  </p:handoutMasterIdLst>
  <p:sldIdLst>
    <p:sldId id="1646" r:id="rId8"/>
    <p:sldId id="718" r:id="rId9"/>
    <p:sldId id="719" r:id="rId10"/>
    <p:sldId id="721" r:id="rId11"/>
    <p:sldId id="788" r:id="rId12"/>
    <p:sldId id="795" r:id="rId13"/>
    <p:sldId id="722" r:id="rId14"/>
    <p:sldId id="1643" r:id="rId15"/>
    <p:sldId id="1673" r:id="rId16"/>
    <p:sldId id="1669" r:id="rId17"/>
    <p:sldId id="1671" r:id="rId18"/>
    <p:sldId id="1672" r:id="rId19"/>
    <p:sldId id="1744" r:id="rId20"/>
    <p:sldId id="1605" r:id="rId21"/>
    <p:sldId id="1659" r:id="rId22"/>
    <p:sldId id="1623" r:id="rId23"/>
    <p:sldId id="1617" r:id="rId24"/>
    <p:sldId id="1616" r:id="rId25"/>
    <p:sldId id="1607" r:id="rId26"/>
    <p:sldId id="1632" r:id="rId27"/>
    <p:sldId id="1730" r:id="rId28"/>
    <p:sldId id="1734" r:id="rId29"/>
    <p:sldId id="1731" r:id="rId30"/>
    <p:sldId id="1733" r:id="rId31"/>
    <p:sldId id="1732" r:id="rId32"/>
    <p:sldId id="1742" r:id="rId33"/>
    <p:sldId id="1634" r:id="rId34"/>
    <p:sldId id="1566" r:id="rId35"/>
    <p:sldId id="1567" r:id="rId36"/>
    <p:sldId id="1568" r:id="rId37"/>
    <p:sldId id="1551" r:id="rId38"/>
    <p:sldId id="1625" r:id="rId39"/>
    <p:sldId id="1626" r:id="rId40"/>
    <p:sldId id="1735" r:id="rId41"/>
    <p:sldId id="1748" r:id="rId42"/>
    <p:sldId id="1554" r:id="rId43"/>
    <p:sldId id="1571" r:id="rId44"/>
    <p:sldId id="1570" r:id="rId45"/>
    <p:sldId id="1555" r:id="rId46"/>
    <p:sldId id="1562" r:id="rId47"/>
    <p:sldId id="1662" r:id="rId48"/>
    <p:sldId id="1663" r:id="rId49"/>
    <p:sldId id="1664" r:id="rId50"/>
    <p:sldId id="1667" r:id="rId51"/>
    <p:sldId id="1668" r:id="rId52"/>
    <p:sldId id="1678" r:id="rId53"/>
    <p:sldId id="1679" r:id="rId54"/>
    <p:sldId id="1680" r:id="rId55"/>
    <p:sldId id="1691" r:id="rId56"/>
    <p:sldId id="1692" r:id="rId57"/>
    <p:sldId id="1697" r:id="rId58"/>
    <p:sldId id="1702" r:id="rId59"/>
    <p:sldId id="1703" r:id="rId60"/>
    <p:sldId id="1704" r:id="rId61"/>
    <p:sldId id="1705" r:id="rId62"/>
    <p:sldId id="1706" r:id="rId63"/>
    <p:sldId id="1707" r:id="rId64"/>
    <p:sldId id="1709" r:id="rId65"/>
    <p:sldId id="1710" r:id="rId66"/>
    <p:sldId id="1711" r:id="rId67"/>
    <p:sldId id="1712" r:id="rId68"/>
    <p:sldId id="1715" r:id="rId69"/>
    <p:sldId id="1716" r:id="rId70"/>
    <p:sldId id="1725" r:id="rId71"/>
    <p:sldId id="1726" r:id="rId72"/>
    <p:sldId id="1752" r:id="rId73"/>
    <p:sldId id="1754" r:id="rId74"/>
    <p:sldId id="1753"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1C8FB21-FF75-44A0-8090-B2FB240B014B}">
          <p14:sldIdLst>
            <p14:sldId id="1646"/>
            <p14:sldId id="718"/>
            <p14:sldId id="719"/>
            <p14:sldId id="721"/>
            <p14:sldId id="788"/>
            <p14:sldId id="795"/>
            <p14:sldId id="722"/>
            <p14:sldId id="1643"/>
            <p14:sldId id="1673"/>
          </p14:sldIdLst>
        </p14:section>
        <p14:section name="Solution Patterns" id="{8C3EF93A-223C-4584-B23A-B40A2B72445F}">
          <p14:sldIdLst>
            <p14:sldId id="1669"/>
            <p14:sldId id="1671"/>
            <p14:sldId id="1672"/>
          </p14:sldIdLst>
        </p14:section>
        <p14:section name="New Features" id="{0A976F9C-9D45-4BE1-8811-A68747CA393C}">
          <p14:sldIdLst>
            <p14:sldId id="1744"/>
            <p14:sldId id="1605"/>
            <p14:sldId id="1659"/>
            <p14:sldId id="1623"/>
            <p14:sldId id="1617"/>
            <p14:sldId id="1616"/>
            <p14:sldId id="1607"/>
            <p14:sldId id="1632"/>
          </p14:sldIdLst>
        </p14:section>
        <p14:section name="UI" id="{A5CA77B6-2579-450C-854E-3DF4FF384D7C}">
          <p14:sldIdLst>
            <p14:sldId id="1730"/>
            <p14:sldId id="1734"/>
            <p14:sldId id="1731"/>
            <p14:sldId id="1733"/>
            <p14:sldId id="1732"/>
            <p14:sldId id="1742"/>
          </p14:sldIdLst>
        </p14:section>
        <p14:section name="Integration Runtime" id="{E29AB35D-3E10-454F-8454-E24D6EC8F7CD}">
          <p14:sldIdLst>
            <p14:sldId id="1634"/>
            <p14:sldId id="1566"/>
            <p14:sldId id="1567"/>
            <p14:sldId id="1568"/>
            <p14:sldId id="1551"/>
            <p14:sldId id="1625"/>
            <p14:sldId id="1626"/>
            <p14:sldId id="1735"/>
          </p14:sldIdLst>
        </p14:section>
        <p14:section name="Security" id="{D1B125BD-7E58-486C-8667-C8C109601B7B}">
          <p14:sldIdLst>
            <p14:sldId id="1748"/>
            <p14:sldId id="1554"/>
            <p14:sldId id="1571"/>
            <p14:sldId id="1570"/>
            <p14:sldId id="1555"/>
            <p14:sldId id="1562"/>
          </p14:sldIdLst>
        </p14:section>
        <p14:section name="SSIS in ADF" id="{6FA35D3C-A58C-476B-B500-D926AC2C9FDA}">
          <p14:sldIdLst>
            <p14:sldId id="1662"/>
            <p14:sldId id="1663"/>
            <p14:sldId id="1664"/>
            <p14:sldId id="1667"/>
            <p14:sldId id="1668"/>
            <p14:sldId id="1678"/>
            <p14:sldId id="1679"/>
            <p14:sldId id="1680"/>
            <p14:sldId id="1691"/>
            <p14:sldId id="1692"/>
            <p14:sldId id="1697"/>
            <p14:sldId id="1702"/>
            <p14:sldId id="1703"/>
            <p14:sldId id="1704"/>
            <p14:sldId id="1705"/>
            <p14:sldId id="1706"/>
            <p14:sldId id="1707"/>
            <p14:sldId id="1709"/>
            <p14:sldId id="1710"/>
            <p14:sldId id="1711"/>
            <p14:sldId id="1712"/>
            <p14:sldId id="1715"/>
            <p14:sldId id="1716"/>
            <p14:sldId id="1725"/>
            <p14:sldId id="1726"/>
            <p14:sldId id="1752"/>
            <p14:sldId id="1754"/>
            <p14:sldId id="1753"/>
          </p14:sldIdLst>
        </p14:section>
        <p14:section name="Customer Evidence" id="{5B4B4355-734B-4E23-8DF3-3B6A3D754EB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5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0F0"/>
    <a:srgbClr val="0078D7"/>
    <a:srgbClr val="107C10"/>
    <a:srgbClr val="FF8C00"/>
    <a:srgbClr val="FFFFFF"/>
    <a:srgbClr val="D83B01"/>
    <a:srgbClr val="FFB90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9D5D0-EDF7-4CB2-AD93-455F41CAB1B3}" v="1" dt="2018-06-24T23:08:21.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02" d="100"/>
          <a:sy n="102" d="100"/>
        </p:scale>
        <p:origin x="36" y="138"/>
      </p:cViewPr>
      <p:guideLst/>
    </p:cSldViewPr>
  </p:slideViewPr>
  <p:notesTextViewPr>
    <p:cViewPr>
      <p:scale>
        <a:sx n="1" d="1"/>
        <a:sy n="1" d="1"/>
      </p:scale>
      <p:origin x="0" y="0"/>
    </p:cViewPr>
  </p:notesTextViewPr>
  <p:sorterViewPr>
    <p:cViewPr>
      <p:scale>
        <a:sx n="100" d="100"/>
        <a:sy n="100" d="100"/>
      </p:scale>
      <p:origin x="0" y="-23127"/>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54.xml"/><Relationship Id="rId82"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notesMaster" Target="notesMasters/notesMaster1.xml"/><Relationship Id="rId7" Type="http://schemas.openxmlformats.org/officeDocument/2006/relationships/slideMaster" Target="slideMasters/slideMaster1.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9/7/2020 11:50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9/7/2020 11:48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9/7/2020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281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945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37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E023B-76DD-4A0E-A7A2-963872694B9F}" type="slidenum">
              <a:rPr kumimoji="0" lang="en-US" sz="10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5443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E169B2-F375-494B-85A6-25064D2909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394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461CD80A-2C6F-4E39-942E-4436C667F566}" type="slidenum">
              <a:rPr lang="en-US" smtClean="0"/>
              <a:t>14</a:t>
            </a:fld>
            <a:endParaRPr lang="en-US"/>
          </a:p>
        </p:txBody>
      </p:sp>
    </p:spTree>
    <p:extLst>
      <p:ext uri="{BB962C8B-B14F-4D97-AF65-F5344CB8AC3E}">
        <p14:creationId xmlns:p14="http://schemas.microsoft.com/office/powerpoint/2010/main" val="2311398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A data factory can have one or more pipelines. A </a:t>
            </a:r>
            <a:r>
              <a:rPr lang="en-US" sz="900" b="1" i="0" kern="1200">
                <a:solidFill>
                  <a:schemeClr val="tx1"/>
                </a:solidFill>
                <a:effectLst/>
                <a:latin typeface="Segoe UI Light" pitchFamily="34" charset="0"/>
                <a:ea typeface="+mn-ea"/>
                <a:cs typeface="+mn-cs"/>
              </a:rPr>
              <a:t>pipeline</a:t>
            </a:r>
            <a:r>
              <a:rPr lang="en-US" sz="900" b="0" i="0" kern="1200">
                <a:solidFill>
                  <a:schemeClr val="tx1"/>
                </a:solidFill>
                <a:effectLst/>
                <a:latin typeface="Segoe UI Light" pitchFamily="34" charset="0"/>
                <a:ea typeface="+mn-ea"/>
                <a:cs typeface="+mn-cs"/>
              </a:rPr>
              <a:t> is a logical grouping of </a:t>
            </a:r>
            <a:r>
              <a:rPr lang="en-US" sz="900" b="1" i="0" kern="1200">
                <a:solidFill>
                  <a:schemeClr val="tx1"/>
                </a:solidFill>
                <a:effectLst/>
                <a:latin typeface="Segoe UI Light" pitchFamily="34" charset="0"/>
                <a:ea typeface="+mn-ea"/>
                <a:cs typeface="+mn-cs"/>
              </a:rPr>
              <a:t>activities</a:t>
            </a:r>
            <a:r>
              <a:rPr lang="en-US" sz="900" b="0" i="0" kern="1200">
                <a:solidFill>
                  <a:schemeClr val="tx1"/>
                </a:solidFill>
                <a:effectLst/>
                <a:latin typeface="Segoe UI Light" pitchFamily="34" charset="0"/>
                <a:ea typeface="+mn-ea"/>
                <a:cs typeface="+mn-cs"/>
              </a:rPr>
              <a:t> that together perform a task. The activities in a pipeline define actions to perform on your data. For example, you might use a copy activity to copy data from an on-premises SQL Server to Azure Blob storage. Then, you might use a Hive activity that runs a Hive script on an Azure HDInsight cluster to process data from Blob storage to produce output data. Finally, you might use a second copy activity to copy the output data to Azure SQL Data Warehouse, on top of which business intelligence (BI) reporting solutions are built.</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A </a:t>
            </a:r>
            <a:r>
              <a:rPr lang="en-US" sz="900" b="1" i="0" kern="1200">
                <a:solidFill>
                  <a:schemeClr val="tx1"/>
                </a:solidFill>
                <a:effectLst/>
                <a:latin typeface="Segoe UI Light" pitchFamily="34" charset="0"/>
                <a:ea typeface="+mn-ea"/>
                <a:cs typeface="+mn-cs"/>
              </a:rPr>
              <a:t>dataset</a:t>
            </a:r>
            <a:r>
              <a:rPr lang="en-US" sz="900" b="0" i="0" kern="1200">
                <a:solidFill>
                  <a:schemeClr val="tx1"/>
                </a:solidFill>
                <a:effectLst/>
                <a:latin typeface="Segoe UI Light" pitchFamily="34" charset="0"/>
                <a:ea typeface="+mn-ea"/>
                <a:cs typeface="+mn-cs"/>
              </a:rPr>
              <a:t> is a named view of data that references the data and the structure of the data you want to use in your </a:t>
            </a:r>
            <a:r>
              <a:rPr lang="en-US" sz="900" b="1" i="0" kern="1200">
                <a:solidFill>
                  <a:schemeClr val="tx1"/>
                </a:solidFill>
                <a:effectLst/>
                <a:latin typeface="Segoe UI Light" pitchFamily="34" charset="0"/>
                <a:ea typeface="+mn-ea"/>
                <a:cs typeface="+mn-cs"/>
              </a:rPr>
              <a:t>activities</a:t>
            </a:r>
            <a:r>
              <a:rPr lang="en-US" sz="900" b="0" i="0" kern="1200">
                <a:solidFill>
                  <a:schemeClr val="tx1"/>
                </a:solidFill>
                <a:effectLst/>
                <a:latin typeface="Segoe UI Light" pitchFamily="34" charset="0"/>
                <a:ea typeface="+mn-ea"/>
                <a:cs typeface="+mn-cs"/>
              </a:rPr>
              <a:t> as inputs and outputs. Datasets identify data within different data stores, such as tables, files, folders, and documents. For example, an Azure Blob dataset specifies the blob container and folder in Blob storage from which the activity should read the data.</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Before you create a dataset, you must create a </a:t>
            </a:r>
            <a:r>
              <a:rPr lang="en-US" sz="900" b="1" i="0" kern="1200">
                <a:solidFill>
                  <a:schemeClr val="tx1"/>
                </a:solidFill>
                <a:effectLst/>
                <a:latin typeface="Segoe UI Light" pitchFamily="34" charset="0"/>
                <a:ea typeface="+mn-ea"/>
                <a:cs typeface="+mn-cs"/>
              </a:rPr>
              <a:t>linked service</a:t>
            </a:r>
            <a:r>
              <a:rPr lang="en-US" sz="900" b="0" i="0" kern="1200">
                <a:solidFill>
                  <a:schemeClr val="tx1"/>
                </a:solidFill>
                <a:effectLst/>
                <a:latin typeface="Segoe UI Light" pitchFamily="34" charset="0"/>
                <a:ea typeface="+mn-ea"/>
                <a:cs typeface="+mn-cs"/>
              </a:rPr>
              <a:t> to link your data store to the data factory. Linked services are much like connection strings, which define the connection information needed for Data Factory to connect to external resources. Think of it this way; the dataset represents the structure of the data within the linked data stores, and the linked service defines the connection to the data source. For example, an Azure Storage linked service links a storage account to the data factory. An Azure Blob dataset represents the blob container and the folder within that Azure storage account that contains the input blobs to be processed.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68560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69BD2-67F6-43A1-A2DB-9D24960C0834}" type="slidenum">
              <a:rPr lang="en-US" smtClean="0"/>
              <a:t>16</a:t>
            </a:fld>
            <a:endParaRPr lang="en-US"/>
          </a:p>
        </p:txBody>
      </p:sp>
    </p:spTree>
    <p:extLst>
      <p:ext uri="{BB962C8B-B14F-4D97-AF65-F5344CB8AC3E}">
        <p14:creationId xmlns:p14="http://schemas.microsoft.com/office/powerpoint/2010/main" val="3964771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59062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77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1623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t>Let’s start by talking about how the world is changing</a:t>
            </a:r>
          </a:p>
          <a:p>
            <a:pPr fontAlgn="base"/>
            <a:endParaRPr lang="en-US"/>
          </a:p>
          <a:p>
            <a:pPr fontAlgn="base"/>
            <a:r>
              <a:rPr lang="en-US"/>
              <a:t>We all aspire to create disruption that </a:t>
            </a:r>
          </a:p>
          <a:p>
            <a:pPr lvl="1" fontAlgn="base"/>
            <a:r>
              <a:rPr lang="en-US" b="1"/>
              <a:t>constructs new realities for customers </a:t>
            </a:r>
            <a:r>
              <a:rPr lang="en-US"/>
              <a:t>and </a:t>
            </a:r>
          </a:p>
          <a:p>
            <a:pPr lvl="1" fontAlgn="base"/>
            <a:r>
              <a:rPr lang="en-US" b="1"/>
              <a:t>builds a distinct advantage for our organizations</a:t>
            </a:r>
            <a:r>
              <a:rPr lang="en-US"/>
              <a:t>. </a:t>
            </a:r>
          </a:p>
          <a:p>
            <a:pPr fontAlgn="base"/>
            <a:endParaRPr lang="en-US"/>
          </a:p>
          <a:p>
            <a:pPr fontAlgn="base"/>
            <a:r>
              <a:rPr lang="en-US"/>
              <a:t>In order to make that leap, we have to look across trends and decide: </a:t>
            </a:r>
          </a:p>
          <a:p>
            <a:pPr lvl="1" fontAlgn="base"/>
            <a:r>
              <a:rPr lang="en-US"/>
              <a:t>which variables and trends we need to care about</a:t>
            </a:r>
          </a:p>
          <a:p>
            <a:pPr lvl="1" fontAlgn="base"/>
            <a:r>
              <a:rPr lang="en-US"/>
              <a:t>which ones will prevail</a:t>
            </a:r>
          </a:p>
          <a:p>
            <a:pPr lvl="1" fontAlgn="base"/>
            <a:r>
              <a:rPr lang="en-US"/>
              <a:t>which ones we invest in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645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09905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42709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1456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63800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070526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46083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155555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F019A4-C508-427F-AE56-D8E43EAC37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488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89416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9311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identified 3 major trends we believe will </a:t>
            </a:r>
            <a:r>
              <a:rPr lang="en-US" b="1"/>
              <a:t>heavily shape and shoulder disruption in the future</a:t>
            </a:r>
          </a:p>
          <a:p>
            <a:endParaRPr lang="en-US"/>
          </a:p>
          <a:p>
            <a:r>
              <a:rPr lang="en-US" sz="2800"/>
              <a:t>The 1</a:t>
            </a:r>
            <a:r>
              <a:rPr lang="en-US" sz="2800" baseline="30000"/>
              <a:t>st</a:t>
            </a:r>
            <a:r>
              <a:rPr lang="en-US" sz="2800"/>
              <a:t> is the </a:t>
            </a:r>
            <a:r>
              <a:rPr lang="en-US" sz="2800" b="1"/>
              <a:t>astronomical explosion of data</a:t>
            </a:r>
            <a:r>
              <a:rPr lang="en-US" sz="2800"/>
              <a:t> </a:t>
            </a:r>
          </a:p>
          <a:p>
            <a:pPr lvl="1"/>
            <a:r>
              <a:rPr lang="en-US" sz="2256"/>
              <a:t>By 2020, data will reach 44ZB, quadruple what it is today </a:t>
            </a:r>
          </a:p>
          <a:p>
            <a:r>
              <a:rPr lang="en-US" sz="2800"/>
              <a:t>The 2</a:t>
            </a:r>
            <a:r>
              <a:rPr lang="en-US" sz="2800" baseline="30000"/>
              <a:t>nd</a:t>
            </a:r>
            <a:r>
              <a:rPr lang="en-US" sz="2800"/>
              <a:t> trend is </a:t>
            </a:r>
            <a:r>
              <a:rPr lang="en-US" sz="2800" b="1"/>
              <a:t>cloud adoption</a:t>
            </a:r>
            <a:r>
              <a:rPr lang="en-US" sz="2800"/>
              <a:t> </a:t>
            </a:r>
          </a:p>
          <a:p>
            <a:pPr lvl="1"/>
            <a:r>
              <a:rPr lang="en-US" sz="2400"/>
              <a:t>4 out of every 5 companies invest in public cloud technologies</a:t>
            </a:r>
          </a:p>
          <a:p>
            <a:r>
              <a:rPr lang="en-US" sz="2800"/>
              <a:t>The 3</a:t>
            </a:r>
            <a:r>
              <a:rPr lang="en-US" sz="2800" baseline="30000"/>
              <a:t>rd</a:t>
            </a:r>
            <a:r>
              <a:rPr lang="en-US" sz="2800"/>
              <a:t> major trend is </a:t>
            </a:r>
            <a:r>
              <a:rPr lang="en-US" sz="2800" b="1"/>
              <a:t>artificial intelligence</a:t>
            </a:r>
          </a:p>
          <a:p>
            <a:pPr lvl="1"/>
            <a:r>
              <a:rPr lang="en-US" sz="2400"/>
              <a:t>AI gives life to all that data we’re creating</a:t>
            </a:r>
          </a:p>
          <a:p>
            <a:pPr lvl="1"/>
            <a:r>
              <a:rPr lang="en-US" sz="2400"/>
              <a:t>This year alone, investment in AI has increased 300%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18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21296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52703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73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719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95493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t>
            </a:r>
            <a:r>
              <a:rPr lang="en-US" err="1"/>
              <a:t>akv</a:t>
            </a:r>
            <a:r>
              <a:rPr lang="en-US"/>
              <a:t>, combine </a:t>
            </a:r>
            <a:r>
              <a:rPr lang="en-US" err="1"/>
              <a:t>powershell+ui</a:t>
            </a:r>
            <a:r>
              <a:rPr lang="en-US"/>
              <a:t> authoring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54475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4E27BE-4645-41CD-BFB5-5BBADAFDD183}" type="slidenum">
              <a:rPr lang="en-US" smtClean="0"/>
              <a:t>36</a:t>
            </a:fld>
            <a:endParaRPr lang="en-US"/>
          </a:p>
        </p:txBody>
      </p:sp>
    </p:spTree>
    <p:extLst>
      <p:ext uri="{BB962C8B-B14F-4D97-AF65-F5344CB8AC3E}">
        <p14:creationId xmlns:p14="http://schemas.microsoft.com/office/powerpoint/2010/main" val="1095632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526181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36347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4E27BE-4645-41CD-BFB5-5BBADAFDD183}" type="slidenum">
              <a:rPr lang="en-US" smtClean="0"/>
              <a:t>39</a:t>
            </a:fld>
            <a:endParaRPr lang="en-US"/>
          </a:p>
        </p:txBody>
      </p:sp>
    </p:spTree>
    <p:extLst>
      <p:ext uri="{BB962C8B-B14F-4D97-AF65-F5344CB8AC3E}">
        <p14:creationId xmlns:p14="http://schemas.microsoft.com/office/powerpoint/2010/main" val="144735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Organizations that harness data, cloud, and AI </a:t>
            </a:r>
            <a:r>
              <a:rPr lang="en-US" b="1"/>
              <a:t>OUT PERFORM</a:t>
            </a:r>
          </a:p>
          <a:p>
            <a:endParaRPr lang="en-US"/>
          </a:p>
          <a:p>
            <a:r>
              <a:rPr lang="en-US"/>
              <a:t>&lt;click&gt;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948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068231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71851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878375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043331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SSIS PaaS requires VNet</a:t>
            </a:r>
            <a:r>
              <a:rPr lang="en-US" baseline="0"/>
              <a:t> to enable on-prem data access for now, but we may also reuse ADF Data Management Gateway (DMG) to do the same in the near future.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724616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solidFill>
                  <a:srgbClr val="0070C0"/>
                </a:solidFill>
              </a:rPr>
              <a:t>"SQL Migrators": They want Azure SQL MI inside their VNet to maintain network isolation.  To support them, we need to have both SSISDB hosted by Azure SQL MI and Azure-SSIS IR inside the same VNet.</a:t>
            </a:r>
          </a:p>
          <a:p>
            <a:pPr marL="228600" marR="0" lvl="0" indent="-228600" algn="l" defTabSz="932742" rtl="0" eaLnBrk="1" fontAlgn="auto" latinLnBrk="0" hangingPunct="1">
              <a:lnSpc>
                <a:spcPct val="90000"/>
              </a:lnSpc>
              <a:spcBef>
                <a:spcPts val="0"/>
              </a:spcBef>
              <a:spcAft>
                <a:spcPts val="340"/>
              </a:spcAft>
              <a:buClrTx/>
              <a:buSzTx/>
              <a:buFontTx/>
              <a:buAutoNum type="arabicParenR"/>
              <a:tabLst/>
              <a:defRPr/>
            </a:pPr>
            <a:endParaRPr lang="en-US">
              <a:solidFill>
                <a:srgbClr val="0070C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solidFill>
                  <a:srgbClr val="0070C0"/>
                </a:solidFill>
              </a:rPr>
              <a:t>"ETL Cost Cutters": They don't necessarily want to migrate their SQL Servers to the cloud, in fact some of their sensitive data must stay on premises.  Unlike cohort 1), they don't have strict VNet requirements and accept creating a new VNet to enable on-prem data access.  Some of them have just cloud&lt;-&gt;cloud ETL scenarios that don't require VNet at all.  To support them, we can have SSISDB hosted by Azure SQL DB in the public network and Azure-SSIS IR optionally inside their VNet.</a:t>
            </a:r>
            <a:endParaRPr lang="en-US" u="sng">
              <a:solidFill>
                <a:srgbClr val="0070C0"/>
              </a:solidFill>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14511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843718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29252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57459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68025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pPr fontAlgn="base"/>
            <a:r>
              <a:rPr lang="en-US"/>
              <a:t>Through a </a:t>
            </a:r>
            <a:r>
              <a:rPr lang="en-US" b="1"/>
              <a:t>Keystone research </a:t>
            </a:r>
            <a:r>
              <a:rPr lang="en-US"/>
              <a:t>study we learned companies in the </a:t>
            </a:r>
            <a:r>
              <a:rPr lang="en-US" b="1"/>
              <a:t>top quartile </a:t>
            </a:r>
            <a:r>
              <a:rPr lang="en-US"/>
              <a:t>for “investing in their data platform” </a:t>
            </a:r>
            <a:r>
              <a:rPr lang="en-US" b="1"/>
              <a:t>vastly outperformed </a:t>
            </a:r>
            <a:r>
              <a:rPr lang="en-US"/>
              <a:t>companies in the bottom quartile </a:t>
            </a:r>
          </a:p>
          <a:p>
            <a:pPr fontAlgn="base"/>
            <a:endParaRPr lang="en-US"/>
          </a:p>
          <a:p>
            <a:pPr fontAlgn="base"/>
            <a:r>
              <a:rPr lang="en-US"/>
              <a:t>With </a:t>
            </a:r>
            <a:r>
              <a:rPr lang="en-US" b="1"/>
              <a:t>double the operating margin, </a:t>
            </a:r>
            <a:r>
              <a:rPr lang="en-US"/>
              <a:t>they are </a:t>
            </a:r>
            <a:r>
              <a:rPr lang="en-US" b="1"/>
              <a:t>crushing the competition</a:t>
            </a:r>
          </a:p>
          <a:p>
            <a:pPr fontAlgn="base"/>
            <a:endParaRPr lang="en-US"/>
          </a:p>
          <a:p>
            <a:pPr fontAlgn="base"/>
            <a:r>
              <a:rPr lang="en-US"/>
              <a:t>Investments ALONE </a:t>
            </a:r>
            <a:r>
              <a:rPr lang="en-US" b="1"/>
              <a:t>don’t </a:t>
            </a:r>
            <a:r>
              <a:rPr lang="en-US"/>
              <a:t>make you money and they </a:t>
            </a:r>
            <a:r>
              <a:rPr lang="en-US" b="1"/>
              <a:t>don’t </a:t>
            </a:r>
            <a:r>
              <a:rPr lang="en-US"/>
              <a:t>give you a competitive edge. </a:t>
            </a:r>
          </a:p>
          <a:p>
            <a:pPr marL="0" indent="0" fontAlgn="base">
              <a:buNone/>
            </a:pPr>
            <a:endParaRPr lang="en-US"/>
          </a:p>
          <a:p>
            <a:pPr fontAlgn="base"/>
            <a:r>
              <a:rPr lang="en-US"/>
              <a:t>Investments </a:t>
            </a:r>
            <a:r>
              <a:rPr lang="en-US" b="1"/>
              <a:t>enable innovation</a:t>
            </a:r>
            <a:r>
              <a:rPr lang="en-US"/>
              <a:t>. This leads us to our second point that….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6753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894333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682167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SSIS PaaS always supports the latest SSIS version</a:t>
            </a:r>
            <a:r>
              <a:rPr lang="en-US" baseline="0"/>
              <a:t>, so new features will be frequently released cloud-first to SSIS PaaS and then backported to on-prem box products later.</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206198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Running </a:t>
            </a:r>
            <a:r>
              <a:rPr lang="en-US" sz="900"/>
              <a:t>isdeploymentwizard</a:t>
            </a:r>
            <a:r>
              <a:rPr lang="en-US"/>
              <a:t>.exe from the command prompt might only be needed for automatic deployments</a:t>
            </a:r>
            <a:r>
              <a:rPr lang="en-US" baseline="0"/>
              <a:t> from batch files.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030193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014270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851984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073625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SSIS PaaS connection info and SQL authentication credentials need to be entered again, since</a:t>
            </a:r>
            <a:r>
              <a:rPr lang="en-US" baseline="0"/>
              <a:t> Integration Services Deployment Wizard is a separate executable from SSMS.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945126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6253284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99484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pPr fontAlgn="base"/>
            <a:r>
              <a:rPr lang="en-US"/>
              <a:t>Through a </a:t>
            </a:r>
            <a:r>
              <a:rPr lang="en-US" b="1"/>
              <a:t>Keystone research </a:t>
            </a:r>
            <a:r>
              <a:rPr lang="en-US"/>
              <a:t>study we learned companies in the </a:t>
            </a:r>
            <a:r>
              <a:rPr lang="en-US" b="1"/>
              <a:t>top quartile </a:t>
            </a:r>
            <a:r>
              <a:rPr lang="en-US"/>
              <a:t>for “investing in their data platform” </a:t>
            </a:r>
            <a:r>
              <a:rPr lang="en-US" b="1"/>
              <a:t>vastly outperformed </a:t>
            </a:r>
            <a:r>
              <a:rPr lang="en-US"/>
              <a:t>companies in the bottom quartile </a:t>
            </a:r>
          </a:p>
          <a:p>
            <a:pPr fontAlgn="base"/>
            <a:endParaRPr lang="en-US"/>
          </a:p>
          <a:p>
            <a:pPr fontAlgn="base"/>
            <a:r>
              <a:rPr lang="en-US"/>
              <a:t>With </a:t>
            </a:r>
            <a:r>
              <a:rPr lang="en-US" b="1"/>
              <a:t>double the operating margin, </a:t>
            </a:r>
            <a:r>
              <a:rPr lang="en-US"/>
              <a:t>they are </a:t>
            </a:r>
            <a:r>
              <a:rPr lang="en-US" b="1"/>
              <a:t>crushing the competition</a:t>
            </a:r>
          </a:p>
          <a:p>
            <a:pPr fontAlgn="base"/>
            <a:endParaRPr lang="en-US"/>
          </a:p>
          <a:p>
            <a:pPr fontAlgn="base"/>
            <a:r>
              <a:rPr lang="en-US"/>
              <a:t>Investments ALONE </a:t>
            </a:r>
            <a:r>
              <a:rPr lang="en-US" b="1"/>
              <a:t>don’t </a:t>
            </a:r>
            <a:r>
              <a:rPr lang="en-US"/>
              <a:t>make you money and they </a:t>
            </a:r>
            <a:r>
              <a:rPr lang="en-US" b="1"/>
              <a:t>don’t </a:t>
            </a:r>
            <a:r>
              <a:rPr lang="en-US"/>
              <a:t>give you a competitive edge. </a:t>
            </a:r>
          </a:p>
          <a:p>
            <a:pPr marL="0" indent="0" fontAlgn="base">
              <a:buNone/>
            </a:pPr>
            <a:endParaRPr lang="en-US"/>
          </a:p>
          <a:p>
            <a:pPr fontAlgn="base"/>
            <a:r>
              <a:rPr lang="en-US"/>
              <a:t>Investments </a:t>
            </a:r>
            <a:r>
              <a:rPr lang="en-US" b="1"/>
              <a:t>enable innovation</a:t>
            </a:r>
            <a:r>
              <a:rPr lang="en-US"/>
              <a:t>. This leads us to our second point that….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329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3058935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0511234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7427997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494053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121730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09817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975972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4167694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9/7/2020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80790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pPr fontAlgn="base"/>
            <a:r>
              <a:rPr lang="en-US"/>
              <a:t>Through a </a:t>
            </a:r>
            <a:r>
              <a:rPr lang="en-US" b="1"/>
              <a:t>Keystone research </a:t>
            </a:r>
            <a:r>
              <a:rPr lang="en-US"/>
              <a:t>study we learned companies in the </a:t>
            </a:r>
            <a:r>
              <a:rPr lang="en-US" b="1"/>
              <a:t>top quartile </a:t>
            </a:r>
            <a:r>
              <a:rPr lang="en-US"/>
              <a:t>for “investing in their data platform” </a:t>
            </a:r>
            <a:r>
              <a:rPr lang="en-US" b="1"/>
              <a:t>vastly outperformed </a:t>
            </a:r>
            <a:r>
              <a:rPr lang="en-US"/>
              <a:t>companies in the bottom quartile </a:t>
            </a:r>
          </a:p>
          <a:p>
            <a:pPr fontAlgn="base"/>
            <a:endParaRPr lang="en-US"/>
          </a:p>
          <a:p>
            <a:pPr fontAlgn="base"/>
            <a:r>
              <a:rPr lang="en-US"/>
              <a:t>With </a:t>
            </a:r>
            <a:r>
              <a:rPr lang="en-US" b="1"/>
              <a:t>double the operating margin, </a:t>
            </a:r>
            <a:r>
              <a:rPr lang="en-US"/>
              <a:t>they are </a:t>
            </a:r>
            <a:r>
              <a:rPr lang="en-US" b="1"/>
              <a:t>crushing the competition</a:t>
            </a:r>
          </a:p>
          <a:p>
            <a:pPr fontAlgn="base"/>
            <a:endParaRPr lang="en-US"/>
          </a:p>
          <a:p>
            <a:pPr fontAlgn="base"/>
            <a:r>
              <a:rPr lang="en-US"/>
              <a:t>Investments ALONE </a:t>
            </a:r>
            <a:r>
              <a:rPr lang="en-US" b="1"/>
              <a:t>don’t </a:t>
            </a:r>
            <a:r>
              <a:rPr lang="en-US"/>
              <a:t>make you money and they </a:t>
            </a:r>
            <a:r>
              <a:rPr lang="en-US" b="1"/>
              <a:t>don’t </a:t>
            </a:r>
            <a:r>
              <a:rPr lang="en-US"/>
              <a:t>give you a competitive edge. </a:t>
            </a:r>
          </a:p>
          <a:p>
            <a:pPr marL="0" indent="0" fontAlgn="base">
              <a:buNone/>
            </a:pPr>
            <a:endParaRPr lang="en-US"/>
          </a:p>
          <a:p>
            <a:pPr fontAlgn="base"/>
            <a:r>
              <a:rPr lang="en-US"/>
              <a:t>Investments </a:t>
            </a:r>
            <a:r>
              <a:rPr lang="en-US" b="1"/>
              <a:t>enable innovation</a:t>
            </a:r>
            <a:r>
              <a:rPr lang="en-US"/>
              <a:t>. This leads us to our second point that….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735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43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775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cxnSp>
        <p:nvCxnSpPr>
          <p:cNvPr id="10" name="Straight Connector 9"/>
          <p:cNvCxnSpPr>
            <a:cxnSpLocks/>
          </p:cNvCxnSpPr>
          <p:nvPr userDrawn="1"/>
        </p:nvCxnSpPr>
        <p:spPr>
          <a:xfrm>
            <a:off x="9779648" y="623722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solidFill>
              </a:defRPr>
            </a:lvl1pPr>
          </a:lstStyle>
          <a:p>
            <a:pPr defTabSz="932597">
              <a:defRPr/>
            </a:pPr>
            <a:fld id="{A34B8C21-472C-43AD-8B9F-5964D09AB204}" type="slidenum">
              <a:rPr lang="en-IN" smtClean="0">
                <a:solidFill>
                  <a:srgbClr val="505050"/>
                </a:solidFill>
                <a:latin typeface="Segoe UI"/>
              </a:rPr>
              <a:pPr defTabSz="932597">
                <a:defRPr/>
              </a:pPr>
              <a:t>‹#›</a:t>
            </a:fld>
            <a:endParaRPr lang="en-IN">
              <a:solidFill>
                <a:srgbClr val="505050"/>
              </a:solidFill>
              <a:latin typeface="Segoe UI"/>
            </a:endParaRPr>
          </a:p>
        </p:txBody>
      </p:sp>
      <p:sp>
        <p:nvSpPr>
          <p:cNvPr id="8" name="Title 7"/>
          <p:cNvSpPr>
            <a:spLocks noGrp="1"/>
          </p:cNvSpPr>
          <p:nvPr>
            <p:ph type="title"/>
          </p:nvPr>
        </p:nvSpPr>
        <p:spPr/>
        <p:txBody>
          <a:bodyPr/>
          <a:lstStyle>
            <a:lvl1pPr>
              <a:defRPr sz="4488">
                <a:solidFill>
                  <a:srgbClr val="00B294"/>
                </a:solidFill>
              </a:defRPr>
            </a:lvl1pPr>
          </a:lstStyle>
          <a:p>
            <a:r>
              <a:rPr lang="en-US"/>
              <a:t>Click to edit Master title style</a:t>
            </a:r>
          </a:p>
        </p:txBody>
      </p:sp>
    </p:spTree>
    <p:extLst>
      <p:ext uri="{BB962C8B-B14F-4D97-AF65-F5344CB8AC3E}">
        <p14:creationId xmlns:p14="http://schemas.microsoft.com/office/powerpoint/2010/main" val="327978572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6994525"/>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sp>
        <p:nvSpPr>
          <p:cNvPr id="13" name="Title 1"/>
          <p:cNvSpPr>
            <a:spLocks noGrp="1" noChangeAspect="1"/>
          </p:cNvSpPr>
          <p:nvPr>
            <p:ph type="title"/>
          </p:nvPr>
        </p:nvSpPr>
        <p:spPr>
          <a:xfrm>
            <a:off x="217702" y="2800761"/>
            <a:ext cx="12001072" cy="2361529"/>
          </a:xfrm>
          <a:prstGeom prst="rect">
            <a:avLst/>
          </a:prstGeom>
        </p:spPr>
        <p:txBody>
          <a:bodyPr lIns="91440" tIns="91440" bIns="91440" anchor="t"/>
          <a:lstStyle>
            <a:lvl1pPr algn="l">
              <a:defRPr sz="6119">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959683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F770BDB5-9302-4A72-AFF3-5588E374E395}" type="datetimeFigureOut">
              <a:rPr lang="en-US" smtClean="0">
                <a:solidFill>
                  <a:srgbClr val="505050"/>
                </a:solidFill>
              </a:rPr>
              <a:pPr/>
              <a:t>9/7/2020</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24197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cxnSp>
        <p:nvCxnSpPr>
          <p:cNvPr id="10" name="Straight Connector 9"/>
          <p:cNvCxnSpPr>
            <a:cxnSpLocks/>
          </p:cNvCxnSpPr>
          <p:nvPr userDrawn="1"/>
        </p:nvCxnSpPr>
        <p:spPr>
          <a:xfrm>
            <a:off x="9779648" y="623722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937051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nchor="ctr"/>
          <a:lstStyle>
            <a:lvl1pPr marL="0" algn="ctr" defTabSz="932384" rtl="0" eaLnBrk="1" latinLnBrk="0" hangingPunct="1">
              <a:lnSpc>
                <a:spcPct val="90000"/>
              </a:lnSpc>
              <a:spcBef>
                <a:spcPct val="0"/>
              </a:spcBef>
              <a:buNone/>
              <a:defRPr lang="en-US" sz="2400" b="0" kern="1200" cap="all" spc="816"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47524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50"/>
                                        <p:tgtEl>
                                          <p:spTgt spid="8"/>
                                        </p:tgtEl>
                                      </p:cBhvr>
                                    </p:animEffect>
                                  </p:childTnLst>
                                </p:cTn>
                              </p:par>
                              <p:par>
                                <p:cTn id="8" presetID="63" presetClass="path" presetSubtype="0" decel="100000" fill="hold" grpId="1" nodeType="withEffect">
                                  <p:stCondLst>
                                    <p:cond delay="700"/>
                                  </p:stCondLst>
                                  <p:childTnLst>
                                    <p:animMotion origin="layout" path="M -0.01455 -2.09714E-6 L -4.54174E-6 -2.09714E-6 " pathEditMode="relative" rAng="0" ptsTypes="AA">
                                      <p:cBhvr>
                                        <p:cTn id="9" dur="950" fill="hold"/>
                                        <p:tgtEl>
                                          <p:spTgt spid="8"/>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90" r:id="rId13"/>
    <p:sldLayoutId id="2147484491" r:id="rId14"/>
    <p:sldLayoutId id="2147484492" r:id="rId15"/>
    <p:sldLayoutId id="2147484493" r:id="rId16"/>
    <p:sldLayoutId id="2147484520" r:id="rId17"/>
    <p:sldLayoutId id="2147484557" r:id="rId18"/>
    <p:sldLayoutId id="2147484561" r:id="rId19"/>
    <p:sldLayoutId id="2147484562" r:id="rId20"/>
    <p:sldLayoutId id="214748456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6" Type="http://schemas.openxmlformats.org/officeDocument/2006/relationships/image" Target="../media/image33.png"/><Relationship Id="rId1" Type="http://schemas.openxmlformats.org/officeDocument/2006/relationships/slideLayout" Target="../slideLayouts/slideLayout21.xml"/><Relationship Id="rId6" Type="http://schemas.openxmlformats.org/officeDocument/2006/relationships/image" Target="../media/image24.png"/><Relationship Id="rId11" Type="http://schemas.microsoft.com/office/2007/relationships/hdphoto" Target="../media/hdphoto1.wdp"/><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3.jpeg"/><Relationship Id="rId21" Type="http://schemas.openxmlformats.org/officeDocument/2006/relationships/image" Target="../media/image60.png"/><Relationship Id="rId7" Type="http://schemas.openxmlformats.org/officeDocument/2006/relationships/image" Target="../media/image9.png"/><Relationship Id="rId12" Type="http://schemas.openxmlformats.org/officeDocument/2006/relationships/image" Target="../media/image51.png"/><Relationship Id="rId17" Type="http://schemas.openxmlformats.org/officeDocument/2006/relationships/image" Target="../media/image56.jpeg"/><Relationship Id="rId2" Type="http://schemas.openxmlformats.org/officeDocument/2006/relationships/notesSlide" Target="../notesSlides/notesSlide12.xml"/><Relationship Id="rId16" Type="http://schemas.openxmlformats.org/officeDocument/2006/relationships/image" Target="../media/image55.jpeg"/><Relationship Id="rId20" Type="http://schemas.openxmlformats.org/officeDocument/2006/relationships/image" Target="../media/image59.png"/><Relationship Id="rId1" Type="http://schemas.openxmlformats.org/officeDocument/2006/relationships/slideLayout" Target="../slideLayouts/slideLayout19.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6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management.azure.com/subscriptions/%3csubId%3e/resourceGroups/%3cresourceGroupName%3e/providers/Microsoft.DataFactory/factories/%3cdataFactoryName%3e/pipelines/%3cpipelineName%3e/createRun?api-version=2017-03-01-preview"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62.emf"/></Relationships>
</file>

<file path=ppt/slides/_rels/slide28.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3" Type="http://schemas.openxmlformats.org/officeDocument/2006/relationships/image" Target="../media/image75.png"/><Relationship Id="rId7" Type="http://schemas.openxmlformats.org/officeDocument/2006/relationships/image" Target="../media/image78.jpeg"/><Relationship Id="rId12" Type="http://schemas.openxmlformats.org/officeDocument/2006/relationships/image" Target="../media/image83.jpeg"/><Relationship Id="rId2" Type="http://schemas.openxmlformats.org/officeDocument/2006/relationships/notesSlide" Target="../notesSlides/notesSlide28.xml"/><Relationship Id="rId16" Type="http://schemas.openxmlformats.org/officeDocument/2006/relationships/image" Target="../media/image87.png"/><Relationship Id="rId1" Type="http://schemas.openxmlformats.org/officeDocument/2006/relationships/slideLayout" Target="../slideLayouts/slideLayout17.xml"/><Relationship Id="rId6" Type="http://schemas.openxmlformats.org/officeDocument/2006/relationships/image" Target="../media/image62.emf"/><Relationship Id="rId11" Type="http://schemas.openxmlformats.org/officeDocument/2006/relationships/image" Target="../media/image82.jpeg"/><Relationship Id="rId5" Type="http://schemas.openxmlformats.org/officeDocument/2006/relationships/image" Target="../media/image77.jpeg"/><Relationship Id="rId15" Type="http://schemas.openxmlformats.org/officeDocument/2006/relationships/image" Target="../media/image86.jpeg"/><Relationship Id="rId10" Type="http://schemas.openxmlformats.org/officeDocument/2006/relationships/image" Target="../media/image81.jpeg"/><Relationship Id="rId4" Type="http://schemas.openxmlformats.org/officeDocument/2006/relationships/image" Target="../media/image76.jpeg"/><Relationship Id="rId9" Type="http://schemas.openxmlformats.org/officeDocument/2006/relationships/image" Target="../media/image80.png"/><Relationship Id="rId14" Type="http://schemas.openxmlformats.org/officeDocument/2006/relationships/image" Target="../media/image85.jpeg"/></Relationships>
</file>

<file path=ppt/slides/_rels/slide29.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3" Type="http://schemas.openxmlformats.org/officeDocument/2006/relationships/image" Target="../media/image75.png"/><Relationship Id="rId7" Type="http://schemas.openxmlformats.org/officeDocument/2006/relationships/image" Target="../media/image78.jpeg"/><Relationship Id="rId12" Type="http://schemas.openxmlformats.org/officeDocument/2006/relationships/image" Target="../media/image83.jpeg"/><Relationship Id="rId2" Type="http://schemas.openxmlformats.org/officeDocument/2006/relationships/notesSlide" Target="../notesSlides/notesSlide29.xml"/><Relationship Id="rId16" Type="http://schemas.openxmlformats.org/officeDocument/2006/relationships/image" Target="../media/image87.png"/><Relationship Id="rId1" Type="http://schemas.openxmlformats.org/officeDocument/2006/relationships/slideLayout" Target="../slideLayouts/slideLayout17.xml"/><Relationship Id="rId6" Type="http://schemas.openxmlformats.org/officeDocument/2006/relationships/image" Target="../media/image62.emf"/><Relationship Id="rId11" Type="http://schemas.openxmlformats.org/officeDocument/2006/relationships/image" Target="../media/image82.jpeg"/><Relationship Id="rId5" Type="http://schemas.openxmlformats.org/officeDocument/2006/relationships/image" Target="../media/image77.jpeg"/><Relationship Id="rId15" Type="http://schemas.openxmlformats.org/officeDocument/2006/relationships/image" Target="../media/image86.jpeg"/><Relationship Id="rId10" Type="http://schemas.openxmlformats.org/officeDocument/2006/relationships/image" Target="../media/image81.jpeg"/><Relationship Id="rId4" Type="http://schemas.openxmlformats.org/officeDocument/2006/relationships/image" Target="../media/image76.jpeg"/><Relationship Id="rId9" Type="http://schemas.openxmlformats.org/officeDocument/2006/relationships/image" Target="../media/image80.png"/><Relationship Id="rId14" Type="http://schemas.openxmlformats.org/officeDocument/2006/relationships/image" Target="../media/image85.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3" Type="http://schemas.openxmlformats.org/officeDocument/2006/relationships/image" Target="../media/image88.jpeg"/><Relationship Id="rId7" Type="http://schemas.openxmlformats.org/officeDocument/2006/relationships/image" Target="../media/image62.emf"/><Relationship Id="rId12" Type="http://schemas.openxmlformats.org/officeDocument/2006/relationships/image" Target="../media/image82.jpeg"/><Relationship Id="rId17" Type="http://schemas.openxmlformats.org/officeDocument/2006/relationships/image" Target="../media/image87.png"/><Relationship Id="rId2" Type="http://schemas.openxmlformats.org/officeDocument/2006/relationships/notesSlide" Target="../notesSlides/notesSlide30.xml"/><Relationship Id="rId16" Type="http://schemas.openxmlformats.org/officeDocument/2006/relationships/image" Target="../media/image86.jpeg"/><Relationship Id="rId1" Type="http://schemas.openxmlformats.org/officeDocument/2006/relationships/slideLayout" Target="../slideLayouts/slideLayout1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jpe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jpeg"/><Relationship Id="rId14" Type="http://schemas.openxmlformats.org/officeDocument/2006/relationships/image" Target="../media/image84.jpeg"/></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3" Type="http://schemas.openxmlformats.org/officeDocument/2006/relationships/image" Target="../media/image88.jpeg"/><Relationship Id="rId7" Type="http://schemas.openxmlformats.org/officeDocument/2006/relationships/image" Target="../media/image62.emf"/><Relationship Id="rId12" Type="http://schemas.openxmlformats.org/officeDocument/2006/relationships/image" Target="../media/image82.jpeg"/><Relationship Id="rId17" Type="http://schemas.openxmlformats.org/officeDocument/2006/relationships/image" Target="../media/image87.png"/><Relationship Id="rId2" Type="http://schemas.openxmlformats.org/officeDocument/2006/relationships/notesSlide" Target="../notesSlides/notesSlide31.xml"/><Relationship Id="rId16" Type="http://schemas.openxmlformats.org/officeDocument/2006/relationships/image" Target="../media/image86.jpeg"/><Relationship Id="rId1" Type="http://schemas.openxmlformats.org/officeDocument/2006/relationships/slideLayout" Target="../slideLayouts/slideLayout1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jpe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jpeg"/><Relationship Id="rId14" Type="http://schemas.openxmlformats.org/officeDocument/2006/relationships/image" Target="../media/image84.jpeg"/></Relationships>
</file>

<file path=ppt/slides/_rels/slide3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93.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97.emf"/></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www.microsoft.com/en-us/trustcenter/Compliance/HIPAA"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www.microsoft.com/en-us/trustcenter/Compliance/CSA-STAR-Certification" TargetMode="External"/><Relationship Id="rId5" Type="http://schemas.openxmlformats.org/officeDocument/2006/relationships/hyperlink" Target="https://www.microsoft.com/en-us/trustcenter/Compliance/ISO-IEC-27018" TargetMode="External"/><Relationship Id="rId4" Type="http://schemas.openxmlformats.org/officeDocument/2006/relationships/hyperlink" Target="https://www.microsoft.com/en-us/trustcenter/Compliance/ISO-IEC-27001"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06.jpeg"/><Relationship Id="rId5" Type="http://schemas.openxmlformats.org/officeDocument/2006/relationships/image" Target="../media/image105.jpg"/><Relationship Id="rId4" Type="http://schemas.openxmlformats.org/officeDocument/2006/relationships/image" Target="../media/image104.jpe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06.jpeg"/><Relationship Id="rId5" Type="http://schemas.openxmlformats.org/officeDocument/2006/relationships/image" Target="../media/image105.jpg"/><Relationship Id="rId4" Type="http://schemas.openxmlformats.org/officeDocument/2006/relationships/image" Target="../media/image104.jpeg"/></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135.png"/><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8.xml"/><Relationship Id="rId1" Type="http://schemas.openxmlformats.org/officeDocument/2006/relationships/slideLayout" Target="../slideLayouts/slideLayout5.xml"/><Relationship Id="rId5" Type="http://schemas.openxmlformats.org/officeDocument/2006/relationships/image" Target="../media/image138.png"/><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544" y="2125677"/>
            <a:ext cx="11021933" cy="1828786"/>
          </a:xfrm>
        </p:spPr>
        <p:txBody>
          <a:bodyPr>
            <a:normAutofit/>
          </a:bodyPr>
          <a:lstStyle/>
          <a:p>
            <a:r>
              <a:rPr lang="en-US" sz="6119"/>
              <a:t>Azure Data Factory</a:t>
            </a:r>
            <a:br>
              <a:rPr lang="en-US" sz="3672"/>
            </a:br>
            <a:r>
              <a:rPr lang="en-US" sz="3672"/>
              <a:t>Hybrid</a:t>
            </a:r>
            <a:r>
              <a:rPr lang="en-US" sz="4000"/>
              <a:t> data integration, at global scale</a:t>
            </a:r>
            <a:endParaRPr lang="en-US" sz="3672"/>
          </a:p>
        </p:txBody>
      </p:sp>
      <p:sp>
        <p:nvSpPr>
          <p:cNvPr id="5" name="Text Placeholder 4"/>
          <p:cNvSpPr>
            <a:spLocks noGrp="1"/>
          </p:cNvSpPr>
          <p:nvPr>
            <p:ph type="body" sz="quarter" idx="12"/>
          </p:nvPr>
        </p:nvSpPr>
        <p:spPr/>
        <p:txBody>
          <a:bodyPr/>
          <a:lstStyle/>
          <a:p>
            <a:r>
              <a:rPr lang="en-US"/>
              <a:t>Speaker Name</a:t>
            </a:r>
          </a:p>
          <a:p>
            <a:r>
              <a:rPr lang="en-US"/>
              <a:t>Title</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Rectangle 451">
            <a:extLst>
              <a:ext uri="{FF2B5EF4-FFF2-40B4-BE49-F238E27FC236}">
                <a16:creationId xmlns:a16="http://schemas.microsoft.com/office/drawing/2014/main" id="{FA771EAB-0DFB-471C-BF34-D42112DDB380}"/>
              </a:ext>
            </a:extLst>
          </p:cNvPr>
          <p:cNvSpPr/>
          <p:nvPr/>
        </p:nvSpPr>
        <p:spPr bwMode="auto">
          <a:xfrm>
            <a:off x="7401979" y="2328723"/>
            <a:ext cx="4329445"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22067" y="4644530"/>
            <a:ext cx="741416" cy="731397"/>
          </a:xfrm>
          <a:prstGeom prst="rect">
            <a:avLst/>
          </a:prstGeom>
        </p:spPr>
      </p:pic>
      <p:sp>
        <p:nvSpPr>
          <p:cNvPr id="134" name="Rectangle 133">
            <a:extLst>
              <a:ext uri="{FF2B5EF4-FFF2-40B4-BE49-F238E27FC236}">
                <a16:creationId xmlns:a16="http://schemas.microsoft.com/office/drawing/2014/main" id="{D974DB04-BCA4-48F3-80C4-43A2F8D24623}"/>
              </a:ext>
            </a:extLst>
          </p:cNvPr>
          <p:cNvSpPr/>
          <p:nvPr/>
        </p:nvSpPr>
        <p:spPr>
          <a:xfrm>
            <a:off x="8822105" y="5392232"/>
            <a:ext cx="141577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Analysis Services</a:t>
            </a:r>
          </a:p>
        </p:txBody>
      </p:sp>
      <p:sp>
        <p:nvSpPr>
          <p:cNvPr id="126" name="Rectangle 125">
            <a:extLst>
              <a:ext uri="{FF2B5EF4-FFF2-40B4-BE49-F238E27FC236}">
                <a16:creationId xmlns:a16="http://schemas.microsoft.com/office/drawing/2014/main" id="{28C36CEB-501E-42D0-AAFE-41EAD1485911}"/>
              </a:ext>
            </a:extLst>
          </p:cNvPr>
          <p:cNvSpPr/>
          <p:nvPr/>
        </p:nvSpPr>
        <p:spPr>
          <a:xfrm>
            <a:off x="7465071" y="5384547"/>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SQL Data Warehouse</a:t>
            </a:r>
          </a:p>
        </p:txBody>
      </p:sp>
      <p:sp>
        <p:nvSpPr>
          <p:cNvPr id="127" name="Rectangle 126">
            <a:extLst>
              <a:ext uri="{FF2B5EF4-FFF2-40B4-BE49-F238E27FC236}">
                <a16:creationId xmlns:a16="http://schemas.microsoft.com/office/drawing/2014/main" id="{D61DB79B-A681-478A-8A32-14508BF71777}"/>
              </a:ext>
            </a:extLst>
          </p:cNvPr>
          <p:cNvSpPr/>
          <p:nvPr/>
        </p:nvSpPr>
        <p:spPr>
          <a:xfrm>
            <a:off x="10552904" y="5384547"/>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Power BI</a:t>
            </a:r>
          </a:p>
        </p:txBody>
      </p:sp>
      <p:pic>
        <p:nvPicPr>
          <p:cNvPr id="128" name="Picture 1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74029" y="4656630"/>
            <a:ext cx="785523" cy="774908"/>
          </a:xfrm>
          <a:prstGeom prst="rect">
            <a:avLst/>
          </a:prstGeom>
        </p:spPr>
      </p:pic>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31958" y="4714864"/>
            <a:ext cx="667460" cy="658441"/>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245323" y="936156"/>
            <a:ext cx="7945193" cy="56494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20000"/>
              </a:spcBef>
              <a:spcAft>
                <a:spcPct val="0"/>
              </a:spcAft>
              <a:buClrTx/>
              <a:buSzPct val="90000"/>
              <a:buFont typeface="Arial" pitchFamily="34" charset="0"/>
              <a:buNone/>
              <a:tabLst/>
              <a:defRPr/>
            </a:pPr>
            <a:r>
              <a:rPr kumimoji="0" lang="en-US" sz="1836"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Modernize your enterprise data warehouse at scale</a:t>
            </a:r>
          </a:p>
        </p:txBody>
      </p:sp>
      <p:sp>
        <p:nvSpPr>
          <p:cNvPr id="11" name="Title 10">
            <a:extLst>
              <a:ext uri="{FF2B5EF4-FFF2-40B4-BE49-F238E27FC236}">
                <a16:creationId xmlns:a16="http://schemas.microsoft.com/office/drawing/2014/main" id="{37E23F2F-855D-4E5D-AFB5-36CDAD70EC34}"/>
              </a:ext>
            </a:extLst>
          </p:cNvPr>
          <p:cNvSpPr>
            <a:spLocks noGrp="1"/>
          </p:cNvSpPr>
          <p:nvPr>
            <p:ph type="title"/>
          </p:nvPr>
        </p:nvSpPr>
        <p:spPr>
          <a:xfrm>
            <a:off x="275164" y="292537"/>
            <a:ext cx="11885514" cy="946279"/>
          </a:xfrm>
        </p:spPr>
        <p:txBody>
          <a:bodyPr/>
          <a:lstStyle/>
          <a:p>
            <a:r>
              <a:rPr lang="en-US"/>
              <a:t>Azure data factory</a:t>
            </a:r>
          </a:p>
        </p:txBody>
      </p:sp>
      <p:sp>
        <p:nvSpPr>
          <p:cNvPr id="146" name="Rectangle 145">
            <a:extLst>
              <a:ext uri="{FF2B5EF4-FFF2-40B4-BE49-F238E27FC236}">
                <a16:creationId xmlns:a16="http://schemas.microsoft.com/office/drawing/2014/main" id="{FD53BC81-11BC-4C8A-BFAE-4925780EB94D}"/>
              </a:ext>
            </a:extLst>
          </p:cNvPr>
          <p:cNvSpPr/>
          <p:nvPr/>
        </p:nvSpPr>
        <p:spPr>
          <a:xfrm>
            <a:off x="178942" y="2720874"/>
            <a:ext cx="1601982" cy="63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On-premises data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srgbClr val="505050"/>
                </a:solidFill>
                <a:effectLst/>
                <a:uLnTx/>
                <a:uFillTx/>
                <a:latin typeface="Segoe UI Semibold" charset="0"/>
                <a:ea typeface="+mn-ea"/>
                <a:cs typeface="Segoe UI Semibold" charset="0"/>
              </a:rPr>
              <a:t>Oracle, SQL, Teradata, </a:t>
            </a:r>
            <a:r>
              <a:rPr kumimoji="0" lang="en-US" sz="1000" b="0" i="0" u="none" strike="noStrike" kern="0" cap="none" spc="49" normalizeH="0" baseline="0" noProof="0" err="1">
                <a:ln>
                  <a:noFill/>
                </a:ln>
                <a:solidFill>
                  <a:srgbClr val="505050"/>
                </a:solidFill>
                <a:effectLst/>
                <a:uLnTx/>
                <a:uFillTx/>
                <a:latin typeface="Segoe UI Semibold" charset="0"/>
                <a:ea typeface="+mn-ea"/>
                <a:cs typeface="Segoe UI Semibold" charset="0"/>
              </a:rPr>
              <a:t>fileshares</a:t>
            </a:r>
            <a:r>
              <a:rPr kumimoji="0" lang="en-US" sz="1000" b="0" i="0" u="none" strike="noStrike" kern="0" cap="none" spc="49" normalizeH="0" baseline="0" noProof="0">
                <a:ln>
                  <a:noFill/>
                </a:ln>
                <a:solidFill>
                  <a:srgbClr val="505050"/>
                </a:solidFill>
                <a:effectLst/>
                <a:uLnTx/>
                <a:uFillTx/>
                <a:latin typeface="Segoe UI Semibold" charset="0"/>
                <a:ea typeface="+mn-ea"/>
                <a:cs typeface="Segoe UI Semibold" charset="0"/>
              </a:rPr>
              <a:t>, SAP</a:t>
            </a:r>
          </a:p>
        </p:txBody>
      </p:sp>
      <p:sp>
        <p:nvSpPr>
          <p:cNvPr id="147" name="Rectangle 146">
            <a:extLst>
              <a:ext uri="{FF2B5EF4-FFF2-40B4-BE49-F238E27FC236}">
                <a16:creationId xmlns:a16="http://schemas.microsoft.com/office/drawing/2014/main" id="{145D8DE3-0FB2-49B4-942D-31107B88240A}"/>
              </a:ext>
            </a:extLst>
          </p:cNvPr>
          <p:cNvSpPr/>
          <p:nvPr/>
        </p:nvSpPr>
        <p:spPr>
          <a:xfrm>
            <a:off x="178942" y="4133687"/>
            <a:ext cx="1601982" cy="487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Cloud data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Azure, AWS, GCP</a:t>
            </a:r>
          </a:p>
        </p:txBody>
      </p:sp>
      <p:sp>
        <p:nvSpPr>
          <p:cNvPr id="149" name="Rectangle 148">
            <a:extLst>
              <a:ext uri="{FF2B5EF4-FFF2-40B4-BE49-F238E27FC236}">
                <a16:creationId xmlns:a16="http://schemas.microsoft.com/office/drawing/2014/main" id="{D2C47C15-2146-4606-8CD7-06C81D04AF34}"/>
              </a:ext>
            </a:extLst>
          </p:cNvPr>
          <p:cNvSpPr/>
          <p:nvPr/>
        </p:nvSpPr>
        <p:spPr>
          <a:xfrm>
            <a:off x="178942" y="5523069"/>
            <a:ext cx="1601982" cy="644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SaaS data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Salesforce, Workday, Dynamics</a:t>
            </a:r>
          </a:p>
        </p:txBody>
      </p:sp>
      <p:sp>
        <p:nvSpPr>
          <p:cNvPr id="293" name="building_7">
            <a:extLst>
              <a:ext uri="{FF2B5EF4-FFF2-40B4-BE49-F238E27FC236}">
                <a16:creationId xmlns:a16="http://schemas.microsoft.com/office/drawing/2014/main" id="{FF9D0E29-1513-4B75-A862-2D15AE878C3B}"/>
              </a:ext>
            </a:extLst>
          </p:cNvPr>
          <p:cNvSpPr>
            <a:spLocks noChangeAspect="1" noEditPoints="1"/>
          </p:cNvSpPr>
          <p:nvPr/>
        </p:nvSpPr>
        <p:spPr bwMode="auto">
          <a:xfrm>
            <a:off x="773268" y="2259202"/>
            <a:ext cx="413331" cy="43122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4" name="Freeform 146">
            <a:extLst>
              <a:ext uri="{FF2B5EF4-FFF2-40B4-BE49-F238E27FC236}">
                <a16:creationId xmlns:a16="http://schemas.microsoft.com/office/drawing/2014/main" id="{0E0DB315-3B85-4142-AC2C-FB5B2B3A0D7A}"/>
              </a:ext>
            </a:extLst>
          </p:cNvPr>
          <p:cNvSpPr>
            <a:spLocks noChangeAspect="1"/>
          </p:cNvSpPr>
          <p:nvPr/>
        </p:nvSpPr>
        <p:spPr bwMode="auto">
          <a:xfrm>
            <a:off x="733498" y="3705902"/>
            <a:ext cx="492868" cy="312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IN"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95" name="Group 20">
            <a:extLst>
              <a:ext uri="{FF2B5EF4-FFF2-40B4-BE49-F238E27FC236}">
                <a16:creationId xmlns:a16="http://schemas.microsoft.com/office/drawing/2014/main" id="{AAB26B18-540C-41D1-A34F-048B5AA991B6}"/>
              </a:ext>
            </a:extLst>
          </p:cNvPr>
          <p:cNvGrpSpPr>
            <a:grpSpLocks noChangeAspect="1"/>
          </p:cNvGrpSpPr>
          <p:nvPr/>
        </p:nvGrpSpPr>
        <p:grpSpPr bwMode="auto">
          <a:xfrm>
            <a:off x="767820" y="5109917"/>
            <a:ext cx="424225" cy="371348"/>
            <a:chOff x="3764" y="3313"/>
            <a:chExt cx="353" cy="309"/>
          </a:xfrm>
        </p:grpSpPr>
        <p:sp>
          <p:nvSpPr>
            <p:cNvPr id="296" name="Freeform 21">
              <a:extLst>
                <a:ext uri="{FF2B5EF4-FFF2-40B4-BE49-F238E27FC236}">
                  <a16:creationId xmlns:a16="http://schemas.microsoft.com/office/drawing/2014/main" id="{861AEC5B-2EDF-4426-B13F-D88016836C97}"/>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22">
              <a:extLst>
                <a:ext uri="{FF2B5EF4-FFF2-40B4-BE49-F238E27FC236}">
                  <a16:creationId xmlns:a16="http://schemas.microsoft.com/office/drawing/2014/main" id="{49614211-8969-4747-B4F7-654226638DEE}"/>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23">
              <a:extLst>
                <a:ext uri="{FF2B5EF4-FFF2-40B4-BE49-F238E27FC236}">
                  <a16:creationId xmlns:a16="http://schemas.microsoft.com/office/drawing/2014/main" id="{3B55F000-F77D-4C49-B82A-20CF80B1090D}"/>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24">
              <a:extLst>
                <a:ext uri="{FF2B5EF4-FFF2-40B4-BE49-F238E27FC236}">
                  <a16:creationId xmlns:a16="http://schemas.microsoft.com/office/drawing/2014/main" id="{F19337BD-925C-4F7A-8F0B-EFFD8E105EB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25">
              <a:extLst>
                <a:ext uri="{FF2B5EF4-FFF2-40B4-BE49-F238E27FC236}">
                  <a16:creationId xmlns:a16="http://schemas.microsoft.com/office/drawing/2014/main" id="{6C0BF559-A493-46E9-AD07-1D9DEAB595D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26">
              <a:extLst>
                <a:ext uri="{FF2B5EF4-FFF2-40B4-BE49-F238E27FC236}">
                  <a16:creationId xmlns:a16="http://schemas.microsoft.com/office/drawing/2014/main" id="{EB5E9EFD-98BE-474A-9077-88343862A174}"/>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27">
              <a:extLst>
                <a:ext uri="{FF2B5EF4-FFF2-40B4-BE49-F238E27FC236}">
                  <a16:creationId xmlns:a16="http://schemas.microsoft.com/office/drawing/2014/main" id="{A5C50D7D-AB0E-47CC-AA9C-FD458C4D73F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28">
              <a:extLst>
                <a:ext uri="{FF2B5EF4-FFF2-40B4-BE49-F238E27FC236}">
                  <a16:creationId xmlns:a16="http://schemas.microsoft.com/office/drawing/2014/main" id="{DE994D60-8531-4529-8D6E-93B590F4679F}"/>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29">
              <a:extLst>
                <a:ext uri="{FF2B5EF4-FFF2-40B4-BE49-F238E27FC236}">
                  <a16:creationId xmlns:a16="http://schemas.microsoft.com/office/drawing/2014/main" id="{EC6BAB10-D911-4924-8756-39C635386BF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30">
              <a:extLst>
                <a:ext uri="{FF2B5EF4-FFF2-40B4-BE49-F238E27FC236}">
                  <a16:creationId xmlns:a16="http://schemas.microsoft.com/office/drawing/2014/main" id="{75E702AB-D9D4-4BE6-8A6B-EC6320E64B0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31">
              <a:extLst>
                <a:ext uri="{FF2B5EF4-FFF2-40B4-BE49-F238E27FC236}">
                  <a16:creationId xmlns:a16="http://schemas.microsoft.com/office/drawing/2014/main" id="{CA7DF5C5-96D1-4ECD-BD1D-6828189A30E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32">
              <a:extLst>
                <a:ext uri="{FF2B5EF4-FFF2-40B4-BE49-F238E27FC236}">
                  <a16:creationId xmlns:a16="http://schemas.microsoft.com/office/drawing/2014/main" id="{92DCFD13-A187-463A-8F10-4674D1AF9CB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33">
              <a:extLst>
                <a:ext uri="{FF2B5EF4-FFF2-40B4-BE49-F238E27FC236}">
                  <a16:creationId xmlns:a16="http://schemas.microsoft.com/office/drawing/2014/main" id="{A1412009-C3E9-432F-A207-40D83578EE0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34">
              <a:extLst>
                <a:ext uri="{FF2B5EF4-FFF2-40B4-BE49-F238E27FC236}">
                  <a16:creationId xmlns:a16="http://schemas.microsoft.com/office/drawing/2014/main" id="{D06B40CF-2A94-4746-BD0D-5AF29C50785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35">
              <a:extLst>
                <a:ext uri="{FF2B5EF4-FFF2-40B4-BE49-F238E27FC236}">
                  <a16:creationId xmlns:a16="http://schemas.microsoft.com/office/drawing/2014/main" id="{118054BC-1172-4426-B59E-FAFF8C733A6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36">
              <a:extLst>
                <a:ext uri="{FF2B5EF4-FFF2-40B4-BE49-F238E27FC236}">
                  <a16:creationId xmlns:a16="http://schemas.microsoft.com/office/drawing/2014/main" id="{47F92D15-10AD-4D8E-8987-A295FF7663A7}"/>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37">
              <a:extLst>
                <a:ext uri="{FF2B5EF4-FFF2-40B4-BE49-F238E27FC236}">
                  <a16:creationId xmlns:a16="http://schemas.microsoft.com/office/drawing/2014/main" id="{302F629D-0E2E-4CF8-9F44-E26C6D052BD4}"/>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38">
              <a:extLst>
                <a:ext uri="{FF2B5EF4-FFF2-40B4-BE49-F238E27FC236}">
                  <a16:creationId xmlns:a16="http://schemas.microsoft.com/office/drawing/2014/main" id="{A8FADC69-46AC-404A-981A-AEFF08D20D8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49" name="Rectangle 448">
            <a:extLst>
              <a:ext uri="{FF2B5EF4-FFF2-40B4-BE49-F238E27FC236}">
                <a16:creationId xmlns:a16="http://schemas.microsoft.com/office/drawing/2014/main" id="{812BF949-CB53-493A-9D4C-3729A3EA8F0E}"/>
              </a:ext>
            </a:extLst>
          </p:cNvPr>
          <p:cNvSpPr/>
          <p:nvPr/>
        </p:nvSpPr>
        <p:spPr bwMode="auto">
          <a:xfrm>
            <a:off x="2267417" y="2328723"/>
            <a:ext cx="1471570"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450" name="Rectangle 449">
            <a:extLst>
              <a:ext uri="{FF2B5EF4-FFF2-40B4-BE49-F238E27FC236}">
                <a16:creationId xmlns:a16="http://schemas.microsoft.com/office/drawing/2014/main" id="{DF85967A-0975-45D7-B09C-87FC963EF110}"/>
              </a:ext>
            </a:extLst>
          </p:cNvPr>
          <p:cNvSpPr/>
          <p:nvPr/>
        </p:nvSpPr>
        <p:spPr bwMode="auto">
          <a:xfrm>
            <a:off x="3823863" y="2328723"/>
            <a:ext cx="1480616"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451" name="Rectangle 450">
            <a:extLst>
              <a:ext uri="{FF2B5EF4-FFF2-40B4-BE49-F238E27FC236}">
                <a16:creationId xmlns:a16="http://schemas.microsoft.com/office/drawing/2014/main" id="{58A17703-9413-49EF-9110-0D55AE57372A}"/>
              </a:ext>
            </a:extLst>
          </p:cNvPr>
          <p:cNvSpPr/>
          <p:nvPr/>
        </p:nvSpPr>
        <p:spPr bwMode="auto">
          <a:xfrm>
            <a:off x="5395036" y="2328723"/>
            <a:ext cx="1924952"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09" name="Rectangle 108">
            <a:extLst>
              <a:ext uri="{FF2B5EF4-FFF2-40B4-BE49-F238E27FC236}">
                <a16:creationId xmlns:a16="http://schemas.microsoft.com/office/drawing/2014/main" id="{D974DB04-BCA4-48F3-80C4-43A2F8D24623}"/>
              </a:ext>
            </a:extLst>
          </p:cNvPr>
          <p:cNvSpPr/>
          <p:nvPr/>
        </p:nvSpPr>
        <p:spPr>
          <a:xfrm>
            <a:off x="2393675" y="5330759"/>
            <a:ext cx="121379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Data Factory</a:t>
            </a:r>
          </a:p>
        </p:txBody>
      </p:sp>
      <p:sp>
        <p:nvSpPr>
          <p:cNvPr id="110" name="Rectangle 109">
            <a:extLst>
              <a:ext uri="{FF2B5EF4-FFF2-40B4-BE49-F238E27FC236}">
                <a16:creationId xmlns:a16="http://schemas.microsoft.com/office/drawing/2014/main" id="{2EED9310-2046-41B9-9739-FFD624D0EC30}"/>
              </a:ext>
            </a:extLst>
          </p:cNvPr>
          <p:cNvSpPr/>
          <p:nvPr/>
        </p:nvSpPr>
        <p:spPr>
          <a:xfrm>
            <a:off x="3928965" y="5330759"/>
            <a:ext cx="12266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Blob Storage</a:t>
            </a:r>
          </a:p>
        </p:txBody>
      </p:sp>
      <p:pic>
        <p:nvPicPr>
          <p:cNvPr id="111" name="Picture 1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62815" y="4669333"/>
            <a:ext cx="650721" cy="641927"/>
          </a:xfrm>
          <a:prstGeom prst="rect">
            <a:avLst/>
          </a:prstGeom>
        </p:spPr>
      </p:pic>
      <p:pic>
        <p:nvPicPr>
          <p:cNvPr id="112" name="Picture 1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38616" y="4646602"/>
            <a:ext cx="696804" cy="687388"/>
          </a:xfrm>
          <a:prstGeom prst="rect">
            <a:avLst/>
          </a:prstGeom>
        </p:spPr>
      </p:pic>
      <p:pic>
        <p:nvPicPr>
          <p:cNvPr id="113" name="Picture 1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45254" y="2126681"/>
            <a:ext cx="1108447" cy="4277564"/>
          </a:xfrm>
          <a:prstGeom prst="rect">
            <a:avLst/>
          </a:prstGeom>
        </p:spPr>
      </p:pic>
      <p:pic>
        <p:nvPicPr>
          <p:cNvPr id="116" name="Picture 1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3718" y="4912905"/>
            <a:ext cx="777414" cy="283201"/>
          </a:xfrm>
          <a:prstGeom prst="rect">
            <a:avLst/>
          </a:prstGeom>
        </p:spPr>
      </p:pic>
      <p:pic>
        <p:nvPicPr>
          <p:cNvPr id="120" name="Picture 119">
            <a:extLst>
              <a:ext uri="{FF2B5EF4-FFF2-40B4-BE49-F238E27FC236}">
                <a16:creationId xmlns:a16="http://schemas.microsoft.com/office/drawing/2014/main" id="{CAB3B3BD-5433-4A23-8FD0-992ECF452369}"/>
              </a:ext>
            </a:extLst>
          </p:cNvPr>
          <p:cNvPicPr>
            <a:picLocks noChangeAspect="1"/>
          </p:cNvPicPr>
          <p:nvPr/>
        </p:nvPicPr>
        <p:blipFill>
          <a:blip r:embed="rId10" cstate="email">
            <a:extLst>
              <a:ext uri="{BEBA8EAE-BF5A-486C-A8C5-ECC9F3942E4B}">
                <a14:imgProps xmlns:a14="http://schemas.microsoft.com/office/drawing/2010/main">
                  <a14:imgLayer r:embed="rId11">
                    <a14:imgEffect>
                      <a14:brightnessContrast bright="38000" contrast="-40000"/>
                    </a14:imgEffect>
                  </a14:imgLayer>
                </a14:imgProps>
              </a:ext>
              <a:ext uri="{28A0092B-C50C-407E-A947-70E740481C1C}">
                <a14:useLocalDpi xmlns:a14="http://schemas.microsoft.com/office/drawing/2010/main"/>
              </a:ext>
            </a:extLst>
          </a:blip>
          <a:stretch>
            <a:fillRect/>
          </a:stretch>
        </p:blipFill>
        <p:spPr>
          <a:xfrm>
            <a:off x="6127707" y="4046914"/>
            <a:ext cx="441067" cy="230702"/>
          </a:xfrm>
          <a:prstGeom prst="rect">
            <a:avLst/>
          </a:prstGeom>
        </p:spPr>
      </p:pic>
      <p:pic>
        <p:nvPicPr>
          <p:cNvPr id="121" name="Picture 12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971642" y="3024883"/>
            <a:ext cx="753196" cy="743018"/>
          </a:xfrm>
          <a:prstGeom prst="rect">
            <a:avLst/>
          </a:prstGeom>
        </p:spPr>
      </p:pic>
      <p:sp>
        <p:nvSpPr>
          <p:cNvPr id="122" name="Rectangle 121">
            <a:extLst>
              <a:ext uri="{FF2B5EF4-FFF2-40B4-BE49-F238E27FC236}">
                <a16:creationId xmlns:a16="http://schemas.microsoft.com/office/drawing/2014/main" id="{54B84610-9C55-4656-9F18-C7A959B3E98A}"/>
              </a:ext>
            </a:extLst>
          </p:cNvPr>
          <p:cNvSpPr/>
          <p:nvPr/>
        </p:nvSpPr>
        <p:spPr>
          <a:xfrm>
            <a:off x="5633941" y="3725767"/>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Databricks</a:t>
            </a:r>
          </a:p>
        </p:txBody>
      </p:sp>
      <p:pic>
        <p:nvPicPr>
          <p:cNvPr id="124" name="Picture 1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55479" y="4601076"/>
            <a:ext cx="785523" cy="774908"/>
          </a:xfrm>
          <a:prstGeom prst="rect">
            <a:avLst/>
          </a:prstGeom>
        </p:spPr>
      </p:pic>
      <p:sp>
        <p:nvSpPr>
          <p:cNvPr id="125" name="Rectangle 124">
            <a:extLst>
              <a:ext uri="{FF2B5EF4-FFF2-40B4-BE49-F238E27FC236}">
                <a16:creationId xmlns:a16="http://schemas.microsoft.com/office/drawing/2014/main" id="{9AD0343C-001A-4009-84CB-D65D4739482F}"/>
              </a:ext>
            </a:extLst>
          </p:cNvPr>
          <p:cNvSpPr/>
          <p:nvPr/>
        </p:nvSpPr>
        <p:spPr>
          <a:xfrm>
            <a:off x="6011588" y="5330759"/>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Polybase</a:t>
            </a:r>
          </a:p>
        </p:txBody>
      </p:sp>
      <p:pic>
        <p:nvPicPr>
          <p:cNvPr id="135" name="Picture 13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082378" y="4926592"/>
            <a:ext cx="617893" cy="283201"/>
          </a:xfrm>
          <a:prstGeom prst="rect">
            <a:avLst/>
          </a:prstGeom>
        </p:spPr>
      </p:pic>
      <p:pic>
        <p:nvPicPr>
          <p:cNvPr id="137" name="Picture 13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483546" y="4926592"/>
            <a:ext cx="617893" cy="283201"/>
          </a:xfrm>
          <a:prstGeom prst="rect">
            <a:avLst/>
          </a:prstGeom>
        </p:spPr>
      </p:pic>
      <p:pic>
        <p:nvPicPr>
          <p:cNvPr id="7" name="Picture 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067134" y="3414679"/>
            <a:ext cx="850134" cy="1771774"/>
          </a:xfrm>
          <a:prstGeom prst="rect">
            <a:avLst/>
          </a:prstGeom>
        </p:spPr>
      </p:pic>
      <p:pic>
        <p:nvPicPr>
          <p:cNvPr id="8" name="Picture 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814544" y="3408653"/>
            <a:ext cx="857620" cy="1787376"/>
          </a:xfrm>
          <a:prstGeom prst="rect">
            <a:avLst/>
          </a:prstGeom>
        </p:spPr>
      </p:pic>
      <p:sp>
        <p:nvSpPr>
          <p:cNvPr id="140" name="Rectangle 139">
            <a:extLst>
              <a:ext uri="{FF2B5EF4-FFF2-40B4-BE49-F238E27FC236}">
                <a16:creationId xmlns:a16="http://schemas.microsoft.com/office/drawing/2014/main" id="{FD93DDEC-9BA2-4EAE-B597-28264260AF8C}"/>
              </a:ext>
            </a:extLst>
          </p:cNvPr>
          <p:cNvSpPr/>
          <p:nvPr/>
        </p:nvSpPr>
        <p:spPr>
          <a:xfrm>
            <a:off x="0" y="6521129"/>
            <a:ext cx="12365671"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Microsoft Azure also supports other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Big Data </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services like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HDInsight</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SQL Database </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and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Data Lake </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to allow customers to tailor the above architecture to meet their unique needs.</a:t>
            </a:r>
          </a:p>
        </p:txBody>
      </p:sp>
      <p:grpSp>
        <p:nvGrpSpPr>
          <p:cNvPr id="9" name="Group 8"/>
          <p:cNvGrpSpPr/>
          <p:nvPr/>
        </p:nvGrpSpPr>
        <p:grpSpPr>
          <a:xfrm>
            <a:off x="2266288" y="1500827"/>
            <a:ext cx="7530635" cy="789869"/>
            <a:chOff x="2266288" y="1500827"/>
            <a:chExt cx="7530635" cy="789869"/>
          </a:xfrm>
        </p:grpSpPr>
        <p:pic>
          <p:nvPicPr>
            <p:cNvPr id="142" name="Picture 141"/>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266288" y="1500827"/>
              <a:ext cx="7530635" cy="789869"/>
            </a:xfrm>
            <a:prstGeom prst="rect">
              <a:avLst/>
            </a:prstGeom>
            <a:noFill/>
          </p:spPr>
        </p:pic>
        <p:sp>
          <p:nvSpPr>
            <p:cNvPr id="143" name="Rectangle 142"/>
            <p:cNvSpPr/>
            <p:nvPr/>
          </p:nvSpPr>
          <p:spPr>
            <a:xfrm>
              <a:off x="3782887" y="1843288"/>
              <a:ext cx="4856837" cy="200992"/>
            </a:xfrm>
            <a:prstGeom prst="rect">
              <a:avLst/>
            </a:prstGeom>
            <a:noFill/>
          </p:spPr>
          <p:txBody>
            <a:bodyPr wrap="square">
              <a:sp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0" cap="none" spc="50"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Orchestrate with Azure Data Factory</a:t>
              </a:r>
            </a:p>
          </p:txBody>
        </p:sp>
      </p:grpSp>
    </p:spTree>
    <p:extLst>
      <p:ext uri="{BB962C8B-B14F-4D97-AF65-F5344CB8AC3E}">
        <p14:creationId xmlns:p14="http://schemas.microsoft.com/office/powerpoint/2010/main" val="17992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2393" y="5458390"/>
            <a:ext cx="1998714" cy="26811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57891" y="3625526"/>
            <a:ext cx="949374" cy="682239"/>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1599630" y="298433"/>
            <a:ext cx="10136511" cy="844933"/>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20000"/>
              </a:spcBef>
              <a:spcAft>
                <a:spcPct val="0"/>
              </a:spcAft>
              <a:buClrTx/>
              <a:buSzPct val="90000"/>
              <a:buFont typeface="Arial" pitchFamily="34" charset="0"/>
              <a:buNone/>
              <a:tabLst/>
              <a:defRPr/>
            </a:pPr>
            <a:r>
              <a:rPr kumimoji="0" lang="en-US" sz="2448" b="0" i="0" u="none" strike="noStrike" kern="1200" cap="none" spc="0" normalizeH="0" baseline="0" noProof="0">
                <a:ln>
                  <a:noFill/>
                </a:ln>
                <a:solidFill>
                  <a:srgbClr val="505050"/>
                </a:solidFill>
                <a:effectLst/>
                <a:uLnTx/>
                <a:uFillTx/>
                <a:latin typeface="Segoe UI Light" panose="020B0502040204020203" pitchFamily="34" charset="0"/>
                <a:ea typeface="Segoe UI Semilight" charset="0"/>
                <a:cs typeface="Segoe UI Light" panose="020B0502040204020203" pitchFamily="34" charset="0"/>
              </a:rPr>
              <a:t>Lift your SQL Server Integration Services (SSIS) packages to Azure</a:t>
            </a:r>
          </a:p>
        </p:txBody>
      </p:sp>
      <p:sp>
        <p:nvSpPr>
          <p:cNvPr id="35" name="Rectangle 34">
            <a:extLst>
              <a:ext uri="{FF2B5EF4-FFF2-40B4-BE49-F238E27FC236}">
                <a16:creationId xmlns:a16="http://schemas.microsoft.com/office/drawing/2014/main" id="{3DF82BCE-A228-4297-86D8-D04866D12ADF}"/>
              </a:ext>
            </a:extLst>
          </p:cNvPr>
          <p:cNvSpPr/>
          <p:nvPr/>
        </p:nvSpPr>
        <p:spPr>
          <a:xfrm>
            <a:off x="1849541" y="5906945"/>
            <a:ext cx="2035786"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On-Premise data sources</a:t>
            </a:r>
          </a:p>
        </p:txBody>
      </p:sp>
      <p:sp>
        <p:nvSpPr>
          <p:cNvPr id="36" name="Rectangle 35">
            <a:extLst>
              <a:ext uri="{FF2B5EF4-FFF2-40B4-BE49-F238E27FC236}">
                <a16:creationId xmlns:a16="http://schemas.microsoft.com/office/drawing/2014/main" id="{65418FA0-B20D-42A3-B0D1-FBF590F4CF1B}"/>
              </a:ext>
            </a:extLst>
          </p:cNvPr>
          <p:cNvSpPr/>
          <p:nvPr/>
        </p:nvSpPr>
        <p:spPr>
          <a:xfrm>
            <a:off x="8474771" y="2753828"/>
            <a:ext cx="2215161"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DB Managed Instance</a:t>
            </a:r>
          </a:p>
        </p:txBody>
      </p:sp>
      <p:sp>
        <p:nvSpPr>
          <p:cNvPr id="37" name="Rectangle 36">
            <a:extLst>
              <a:ext uri="{FF2B5EF4-FFF2-40B4-BE49-F238E27FC236}">
                <a16:creationId xmlns:a16="http://schemas.microsoft.com/office/drawing/2014/main" id="{E0802621-78B5-481D-B7B0-35A3583CFF09}"/>
              </a:ext>
            </a:extLst>
          </p:cNvPr>
          <p:cNvSpPr/>
          <p:nvPr/>
        </p:nvSpPr>
        <p:spPr>
          <a:xfrm>
            <a:off x="8848215" y="5906945"/>
            <a:ext cx="1407976"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SQL Server</a:t>
            </a:r>
          </a:p>
        </p:txBody>
      </p:sp>
      <p:sp>
        <p:nvSpPr>
          <p:cNvPr id="50" name="Rectangle 49">
            <a:extLst>
              <a:ext uri="{FF2B5EF4-FFF2-40B4-BE49-F238E27FC236}">
                <a16:creationId xmlns:a16="http://schemas.microsoft.com/office/drawing/2014/main" id="{635A39F0-B8D9-4305-BC4D-6EA93C218542}"/>
              </a:ext>
            </a:extLst>
          </p:cNvPr>
          <p:cNvSpPr/>
          <p:nvPr/>
        </p:nvSpPr>
        <p:spPr>
          <a:xfrm>
            <a:off x="4041270" y="4275509"/>
            <a:ext cx="740449" cy="280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199"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VNET</a:t>
            </a:r>
          </a:p>
        </p:txBody>
      </p:sp>
      <p:pic>
        <p:nvPicPr>
          <p:cNvPr id="68" name="Picture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089" y="2015180"/>
            <a:ext cx="746417" cy="736330"/>
          </a:xfrm>
          <a:prstGeom prst="rect">
            <a:avLst/>
          </a:prstGeom>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19116" y="5216345"/>
            <a:ext cx="660254" cy="708862"/>
          </a:xfrm>
          <a:prstGeom prst="rect">
            <a:avLst/>
          </a:prstGeom>
        </p:spPr>
      </p:pic>
      <p:sp>
        <p:nvSpPr>
          <p:cNvPr id="30" name="Rectangle 29">
            <a:extLst>
              <a:ext uri="{FF2B5EF4-FFF2-40B4-BE49-F238E27FC236}">
                <a16:creationId xmlns:a16="http://schemas.microsoft.com/office/drawing/2014/main" id="{750D03C5-9781-484C-A1A9-9F007C75450E}"/>
              </a:ext>
            </a:extLst>
          </p:cNvPr>
          <p:cNvSpPr/>
          <p:nvPr/>
        </p:nvSpPr>
        <p:spPr>
          <a:xfrm>
            <a:off x="5163608" y="1366150"/>
            <a:ext cx="2266785" cy="282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99" b="1" i="0" u="none" strike="noStrike" kern="0" cap="none" spc="50"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Azure Data Factory</a:t>
            </a:r>
          </a:p>
        </p:txBody>
      </p:sp>
      <p:sp>
        <p:nvSpPr>
          <p:cNvPr id="31" name="Rectangle 30">
            <a:extLst>
              <a:ext uri="{FF2B5EF4-FFF2-40B4-BE49-F238E27FC236}">
                <a16:creationId xmlns:a16="http://schemas.microsoft.com/office/drawing/2014/main" id="{6BAAE2EC-17A2-49EF-961A-61C8182894D7}"/>
              </a:ext>
            </a:extLst>
          </p:cNvPr>
          <p:cNvSpPr/>
          <p:nvPr/>
        </p:nvSpPr>
        <p:spPr>
          <a:xfrm>
            <a:off x="4743971" y="1687232"/>
            <a:ext cx="3172825" cy="1539872"/>
          </a:xfrm>
          <a:prstGeom prst="rect">
            <a:avLst/>
          </a:prstGeom>
          <a:solidFill>
            <a:schemeClr val="bg1"/>
          </a:solidFill>
          <a:ln w="12700">
            <a:noFill/>
            <a:prstDash val="solid"/>
            <a:miter lim="800000"/>
          </a:ln>
          <a:effectLst>
            <a:outerShdw blurRad="63500" sx="102000" sy="102000" algn="ctr" rotWithShape="0">
              <a:schemeClr val="tx1">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0321" rtl="0" eaLnBrk="1" fontAlgn="auto" latinLnBrk="0" hangingPunct="1">
              <a:lnSpc>
                <a:spcPct val="100000"/>
              </a:lnSpc>
              <a:spcBef>
                <a:spcPct val="0"/>
              </a:spcBef>
              <a:spcAft>
                <a:spcPct val="35000"/>
              </a:spcAft>
              <a:buClrTx/>
              <a:buSzTx/>
              <a:buFontTx/>
              <a:buNone/>
              <a:tabLst/>
              <a:defRPr/>
            </a:pPr>
            <a:endPar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endParaRPr>
          </a:p>
        </p:txBody>
      </p:sp>
      <p:sp>
        <p:nvSpPr>
          <p:cNvPr id="33" name="Rectangle 32">
            <a:extLst>
              <a:ext uri="{FF2B5EF4-FFF2-40B4-BE49-F238E27FC236}">
                <a16:creationId xmlns:a16="http://schemas.microsoft.com/office/drawing/2014/main" id="{DFFB5D8A-5807-43AF-9396-3D25095DB2E9}"/>
              </a:ext>
            </a:extLst>
          </p:cNvPr>
          <p:cNvSpPr/>
          <p:nvPr/>
        </p:nvSpPr>
        <p:spPr>
          <a:xfrm>
            <a:off x="5594003" y="2782521"/>
            <a:ext cx="1405994" cy="284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224"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SSIS Cloud ETL</a:t>
            </a:r>
          </a:p>
        </p:txBody>
      </p:sp>
      <p:sp>
        <p:nvSpPr>
          <p:cNvPr id="47" name="Rectangle 46">
            <a:extLst>
              <a:ext uri="{FF2B5EF4-FFF2-40B4-BE49-F238E27FC236}">
                <a16:creationId xmlns:a16="http://schemas.microsoft.com/office/drawing/2014/main" id="{43F7EDBE-A55E-4C6C-B46A-FEF8907181EA}"/>
              </a:ext>
            </a:extLst>
          </p:cNvPr>
          <p:cNvSpPr/>
          <p:nvPr/>
        </p:nvSpPr>
        <p:spPr>
          <a:xfrm>
            <a:off x="5304945" y="1701719"/>
            <a:ext cx="1993977" cy="251123"/>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Light"/>
                <a:ea typeface="+mn-ea"/>
                <a:cs typeface="Segoe UI Semibold" charset="0"/>
              </a:rPr>
              <a:t>SSIS </a:t>
            </a:r>
            <a:r>
              <a:rPr kumimoji="0" lang="en-US" sz="1000" b="1" i="0" u="none" strike="noStrike" kern="0" cap="none" spc="49" normalizeH="0" baseline="0" noProof="0">
                <a:ln>
                  <a:noFill/>
                </a:ln>
                <a:solidFill>
                  <a:srgbClr val="505050"/>
                </a:solidFill>
                <a:effectLst/>
                <a:uLnTx/>
                <a:uFillTx/>
                <a:latin typeface="Segoe UI Light"/>
                <a:ea typeface="+mn-ea"/>
                <a:cs typeface="Segoe UI Light" panose="020B0502040204020203" pitchFamily="34" charset="0"/>
              </a:rPr>
              <a:t>Integration</a:t>
            </a:r>
            <a:r>
              <a:rPr kumimoji="0" lang="en-US" sz="1000" b="1" i="0" u="none" strike="noStrike" kern="0" cap="none" spc="49" normalizeH="0" baseline="0" noProof="0">
                <a:ln>
                  <a:noFill/>
                </a:ln>
                <a:solidFill>
                  <a:srgbClr val="505050"/>
                </a:solidFill>
                <a:effectLst/>
                <a:uLnTx/>
                <a:uFillTx/>
                <a:latin typeface="Segoe UI Light"/>
                <a:ea typeface="+mn-ea"/>
                <a:cs typeface="Segoe UI Semibold" charset="0"/>
              </a:rPr>
              <a:t> Runtime</a:t>
            </a:r>
          </a:p>
        </p:txBody>
      </p:sp>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9489" y="1948157"/>
            <a:ext cx="1300423" cy="885010"/>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33662" y="5231985"/>
            <a:ext cx="833637" cy="693222"/>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42332" y="1894130"/>
            <a:ext cx="922897" cy="939378"/>
          </a:xfrm>
          <a:prstGeom prst="rect">
            <a:avLst/>
          </a:prstGeom>
        </p:spPr>
      </p:pic>
      <p:sp>
        <p:nvSpPr>
          <p:cNvPr id="41" name="Rectangle 40">
            <a:extLst>
              <a:ext uri="{FF2B5EF4-FFF2-40B4-BE49-F238E27FC236}">
                <a16:creationId xmlns:a16="http://schemas.microsoft.com/office/drawing/2014/main" id="{0F7AD9AF-EC74-422F-B8AE-01742ED9C1E6}"/>
              </a:ext>
            </a:extLst>
          </p:cNvPr>
          <p:cNvSpPr/>
          <p:nvPr/>
        </p:nvSpPr>
        <p:spPr>
          <a:xfrm>
            <a:off x="1947816" y="2753828"/>
            <a:ext cx="1648072"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Cloud data sources</a:t>
            </a:r>
          </a:p>
        </p:txBody>
      </p:sp>
      <p:sp>
        <p:nvSpPr>
          <p:cNvPr id="29" name="Rectangle 28">
            <a:extLst>
              <a:ext uri="{FF2B5EF4-FFF2-40B4-BE49-F238E27FC236}">
                <a16:creationId xmlns:a16="http://schemas.microsoft.com/office/drawing/2014/main" id="{B4BAF71F-6092-40B6-9883-FB700B38E1D9}"/>
              </a:ext>
            </a:extLst>
          </p:cNvPr>
          <p:cNvSpPr/>
          <p:nvPr/>
        </p:nvSpPr>
        <p:spPr>
          <a:xfrm>
            <a:off x="990860" y="3794460"/>
            <a:ext cx="785178" cy="286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224"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Cloud</a:t>
            </a:r>
          </a:p>
        </p:txBody>
      </p:sp>
      <p:sp>
        <p:nvSpPr>
          <p:cNvPr id="38" name="Rectangle 37">
            <a:extLst>
              <a:ext uri="{FF2B5EF4-FFF2-40B4-BE49-F238E27FC236}">
                <a16:creationId xmlns:a16="http://schemas.microsoft.com/office/drawing/2014/main" id="{8A288C4F-F683-4194-95CA-2437DDAB788E}"/>
              </a:ext>
            </a:extLst>
          </p:cNvPr>
          <p:cNvSpPr/>
          <p:nvPr/>
        </p:nvSpPr>
        <p:spPr>
          <a:xfrm>
            <a:off x="1015408" y="4081733"/>
            <a:ext cx="1215965" cy="286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224" b="0" i="0" u="none" strike="noStrike" kern="0" cap="none" spc="0" normalizeH="0" baseline="0" noProof="0">
                <a:ln>
                  <a:noFill/>
                </a:ln>
                <a:solidFill>
                  <a:srgbClr val="0078D7">
                    <a:lumMod val="50000"/>
                  </a:srgbClr>
                </a:solidFill>
                <a:effectLst/>
                <a:uLnTx/>
                <a:uFillTx/>
                <a:latin typeface="Segoe UI Semibold" panose="020B0702040204020203" pitchFamily="34" charset="0"/>
                <a:ea typeface="+mn-ea"/>
                <a:cs typeface="Segoe UI Semibold" panose="020B0702040204020203" pitchFamily="34" charset="0"/>
              </a:rPr>
              <a:t>On-premises</a:t>
            </a:r>
          </a:p>
        </p:txBody>
      </p:sp>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1933" y="2280715"/>
            <a:ext cx="1998714" cy="268119"/>
          </a:xfrm>
          <a:prstGeom prst="rect">
            <a:avLst/>
          </a:prstGeom>
        </p:spPr>
      </p:pic>
      <p:pic>
        <p:nvPicPr>
          <p:cNvPr id="42" name="Pictur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4798" y="2275780"/>
            <a:ext cx="1998714" cy="268119"/>
          </a:xfrm>
          <a:prstGeom prst="rect">
            <a:avLst/>
          </a:prstGeom>
        </p:spPr>
      </p:pic>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8832" y="5458390"/>
            <a:ext cx="1998714" cy="268119"/>
          </a:xfrm>
          <a:prstGeom prst="rect">
            <a:avLst/>
          </a:prstGeom>
        </p:spPr>
      </p:pic>
      <p:pic>
        <p:nvPicPr>
          <p:cNvPr id="54" name="Picture 5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5366413" y="3969105"/>
            <a:ext cx="1998716" cy="268120"/>
          </a:xfrm>
          <a:prstGeom prst="rect">
            <a:avLst/>
          </a:prstGeom>
        </p:spPr>
      </p:pic>
      <p:pic>
        <p:nvPicPr>
          <p:cNvPr id="55" name="Pictur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8575772" y="3977457"/>
            <a:ext cx="1998714" cy="268119"/>
          </a:xfrm>
          <a:prstGeom prst="rect">
            <a:avLst/>
          </a:prstGeom>
        </p:spPr>
      </p:pic>
      <p:pic>
        <p:nvPicPr>
          <p:cNvPr id="56" name="Picture 5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56964" y="4538635"/>
            <a:ext cx="845093" cy="1111563"/>
          </a:xfrm>
          <a:prstGeom prst="rect">
            <a:avLst/>
          </a:prstGeom>
        </p:spPr>
      </p:pic>
      <p:sp>
        <p:nvSpPr>
          <p:cNvPr id="44" name="TextBox 43">
            <a:extLst>
              <a:ext uri="{FF2B5EF4-FFF2-40B4-BE49-F238E27FC236}">
                <a16:creationId xmlns:a16="http://schemas.microsoft.com/office/drawing/2014/main" id="{58AC4499-79DB-4F6D-9FFF-2DFD1F90C00E}"/>
              </a:ext>
            </a:extLst>
          </p:cNvPr>
          <p:cNvSpPr txBox="1"/>
          <p:nvPr/>
        </p:nvSpPr>
        <p:spPr>
          <a:xfrm>
            <a:off x="5647766" y="5235228"/>
            <a:ext cx="1425245" cy="80653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a:ea typeface="+mn-ea"/>
                <a:cs typeface="+mn-cs"/>
              </a:rPr>
              <a:t>Microsoft</a:t>
            </a:r>
            <a:endParaRPr kumimoji="0" lang="en-US" sz="1632" b="0"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UI Semilight"/>
                <a:ea typeface="+mn-ea"/>
                <a:cs typeface="+mn-cs"/>
              </a:rPr>
              <a:t>SQL Server</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srgbClr val="505050"/>
                </a:solidFill>
                <a:effectLst/>
                <a:uLnTx/>
                <a:uFillTx/>
                <a:latin typeface="Segoe UI Semilight"/>
                <a:ea typeface="+mn-ea"/>
                <a:cs typeface="+mn-cs"/>
              </a:rPr>
              <a:t>Integration Services</a:t>
            </a:r>
          </a:p>
        </p:txBody>
      </p:sp>
      <p:pic>
        <p:nvPicPr>
          <p:cNvPr id="23" name="Picture 2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115993" y="3101466"/>
            <a:ext cx="1013851" cy="1132256"/>
          </a:xfrm>
          <a:prstGeom prst="rect">
            <a:avLst/>
          </a:prstGeom>
        </p:spPr>
      </p:pic>
      <p:cxnSp>
        <p:nvCxnSpPr>
          <p:cNvPr id="6" name="Straight Connector 5"/>
          <p:cNvCxnSpPr/>
          <p:nvPr/>
        </p:nvCxnSpPr>
        <p:spPr>
          <a:xfrm>
            <a:off x="1178287" y="4087184"/>
            <a:ext cx="2829117" cy="0"/>
          </a:xfrm>
          <a:prstGeom prst="line">
            <a:avLst/>
          </a:prstGeom>
          <a:ln>
            <a:solidFill>
              <a:srgbClr val="B8D432">
                <a:alpha val="50000"/>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664687" y="4087184"/>
            <a:ext cx="2638873" cy="0"/>
          </a:xfrm>
          <a:prstGeom prst="line">
            <a:avLst/>
          </a:prstGeom>
          <a:ln>
            <a:solidFill>
              <a:srgbClr val="B8D432">
                <a:alpha val="50000"/>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843608" y="4087184"/>
            <a:ext cx="1202835" cy="0"/>
          </a:xfrm>
          <a:prstGeom prst="line">
            <a:avLst/>
          </a:prstGeom>
          <a:ln>
            <a:solidFill>
              <a:srgbClr val="B8D432">
                <a:alpha val="50000"/>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0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399" y="5410867"/>
            <a:ext cx="920365" cy="498532"/>
          </a:xfrm>
          <a:prstGeom prst="rect">
            <a:avLst/>
          </a:prstGeom>
        </p:spPr>
      </p:pic>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478" y="2243976"/>
            <a:ext cx="9488918" cy="804660"/>
          </a:xfrm>
          <a:prstGeom prst="rect">
            <a:avLst/>
          </a:prstGeom>
        </p:spPr>
      </p:pic>
      <p:sp>
        <p:nvSpPr>
          <p:cNvPr id="51" name="Rectangle 50"/>
          <p:cNvSpPr/>
          <p:nvPr/>
        </p:nvSpPr>
        <p:spPr>
          <a:xfrm>
            <a:off x="3077160" y="2585082"/>
            <a:ext cx="4863288" cy="252692"/>
          </a:xfrm>
          <a:prstGeom prst="rect">
            <a:avLst/>
          </a:prstGeom>
        </p:spPr>
        <p:txBody>
          <a:bodyPr wrap="square">
            <a:sp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1122" b="1" i="0" u="none" strike="noStrike" kern="0" cap="none" spc="51"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Author, orchestrate and monitor with Azure Data Factory</a:t>
            </a:r>
          </a:p>
        </p:txBody>
      </p:sp>
      <p:sp>
        <p:nvSpPr>
          <p:cNvPr id="48" name="Title 2">
            <a:extLst>
              <a:ext uri="{FF2B5EF4-FFF2-40B4-BE49-F238E27FC236}">
                <a16:creationId xmlns:a16="http://schemas.microsoft.com/office/drawing/2014/main" id="{28F8400D-BE8D-438B-8E0E-CFB6D827E54D}"/>
              </a:ext>
            </a:extLst>
          </p:cNvPr>
          <p:cNvSpPr>
            <a:spLocks noGrp="1"/>
          </p:cNvSpPr>
          <p:nvPr>
            <p:ph type="title"/>
          </p:nvPr>
        </p:nvSpPr>
        <p:spPr>
          <a:xfrm>
            <a:off x="275481" y="295277"/>
            <a:ext cx="11887878" cy="631776"/>
          </a:xfrm>
        </p:spPr>
        <p:txBody>
          <a:bodyPr>
            <a:normAutofit/>
          </a:bodyPr>
          <a:lstStyle/>
          <a:p>
            <a:pPr algn="ctr"/>
            <a:r>
              <a:rPr lang="en-US" sz="2652" spc="0"/>
              <a:t>Hybrid and Multi-Cloud Data Integration</a:t>
            </a:r>
          </a:p>
        </p:txBody>
      </p:sp>
      <p:sp>
        <p:nvSpPr>
          <p:cNvPr id="186" name="Rectangle 185">
            <a:extLst>
              <a:ext uri="{FF2B5EF4-FFF2-40B4-BE49-F238E27FC236}">
                <a16:creationId xmlns:a16="http://schemas.microsoft.com/office/drawing/2014/main" id="{C9297438-F868-4D7B-BA86-07ACCF9B1F9C}"/>
              </a:ext>
            </a:extLst>
          </p:cNvPr>
          <p:cNvSpPr/>
          <p:nvPr/>
        </p:nvSpPr>
        <p:spPr>
          <a:xfrm>
            <a:off x="776615" y="4257435"/>
            <a:ext cx="2936549" cy="1870926"/>
          </a:xfrm>
          <a:prstGeom prst="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7" name="Rectangle 186">
            <a:extLst>
              <a:ext uri="{FF2B5EF4-FFF2-40B4-BE49-F238E27FC236}">
                <a16:creationId xmlns:a16="http://schemas.microsoft.com/office/drawing/2014/main" id="{87FE8792-4022-48E9-A301-34F74B670E84}"/>
              </a:ext>
            </a:extLst>
          </p:cNvPr>
          <p:cNvSpPr/>
          <p:nvPr/>
        </p:nvSpPr>
        <p:spPr>
          <a:xfrm>
            <a:off x="3823269" y="1446091"/>
            <a:ext cx="3393984" cy="833111"/>
          </a:xfrm>
          <a:prstGeom prst="rect">
            <a:avLst/>
          </a:prstGeom>
          <a:solidFill>
            <a:schemeClr val="accent1">
              <a:lumMod val="20000"/>
              <a:lumOff val="80000"/>
              <a:alpha val="3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Rectangle 188">
            <a:extLst>
              <a:ext uri="{FF2B5EF4-FFF2-40B4-BE49-F238E27FC236}">
                <a16:creationId xmlns:a16="http://schemas.microsoft.com/office/drawing/2014/main" id="{BC26B4C0-711F-43FE-969B-ADAF6603E76E}"/>
              </a:ext>
            </a:extLst>
          </p:cNvPr>
          <p:cNvSpPr/>
          <p:nvPr/>
        </p:nvSpPr>
        <p:spPr>
          <a:xfrm>
            <a:off x="3987138" y="4265858"/>
            <a:ext cx="2936549" cy="1870926"/>
          </a:xfrm>
          <a:prstGeom prst="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DF8F49C4-11AB-4734-BC80-B3378BB15909}"/>
              </a:ext>
            </a:extLst>
          </p:cNvPr>
          <p:cNvSpPr/>
          <p:nvPr/>
        </p:nvSpPr>
        <p:spPr>
          <a:xfrm>
            <a:off x="5018913" y="1656125"/>
            <a:ext cx="1832775" cy="510421"/>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2050"/>
                </a:solidFill>
                <a:effectLst/>
                <a:uLnTx/>
                <a:uFillTx/>
                <a:latin typeface="Segoe UI Light"/>
                <a:ea typeface="+mn-ea"/>
                <a:cs typeface="Segoe UI" panose="020B0502040204020203" pitchFamily="34" charset="0"/>
              </a:rPr>
              <a:t>Azure Data Factory</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78D7">
                    <a:lumMod val="75000"/>
                  </a:srgbClr>
                </a:solidFill>
                <a:effectLst/>
                <a:uLnTx/>
                <a:uFillTx/>
                <a:latin typeface="Segoe UI Light"/>
                <a:ea typeface="+mn-ea"/>
                <a:cs typeface="Segoe UI" panose="020B0502040204020203" pitchFamily="34" charset="0"/>
              </a:rPr>
              <a:t>PaaS Data Integration</a:t>
            </a:r>
            <a:endParaRPr kumimoji="0" lang="en-US" sz="1224" b="0" i="0" u="none" strike="noStrike" kern="1200" cap="none" spc="0" normalizeH="0" baseline="0" noProof="0">
              <a:ln>
                <a:noFill/>
              </a:ln>
              <a:solidFill>
                <a:srgbClr val="0078D7">
                  <a:lumMod val="75000"/>
                </a:srgbClr>
              </a:solidFill>
              <a:effectLst/>
              <a:uLnTx/>
              <a:uFillTx/>
              <a:latin typeface="Segoe UI Light"/>
              <a:ea typeface="+mn-ea"/>
              <a:cs typeface="Segoe UI" panose="020B0502040204020203" pitchFamily="34" charset="0"/>
            </a:endParaRPr>
          </a:p>
        </p:txBody>
      </p:sp>
      <p:sp>
        <p:nvSpPr>
          <p:cNvPr id="215" name="Right Brace 214">
            <a:extLst>
              <a:ext uri="{FF2B5EF4-FFF2-40B4-BE49-F238E27FC236}">
                <a16:creationId xmlns:a16="http://schemas.microsoft.com/office/drawing/2014/main" id="{4253C064-A420-4D75-B1D7-A24DE3F38AC0}"/>
              </a:ext>
            </a:extLst>
          </p:cNvPr>
          <p:cNvSpPr/>
          <p:nvPr/>
        </p:nvSpPr>
        <p:spPr>
          <a:xfrm>
            <a:off x="10253442" y="1469398"/>
            <a:ext cx="399059" cy="5057445"/>
          </a:xfrm>
          <a:prstGeom prst="rightBrace">
            <a:avLst>
              <a:gd name="adj1" fmla="val 5599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6" name="Rectangle 215">
            <a:extLst>
              <a:ext uri="{FF2B5EF4-FFF2-40B4-BE49-F238E27FC236}">
                <a16:creationId xmlns:a16="http://schemas.microsoft.com/office/drawing/2014/main" id="{29AB06A1-BDA4-4842-AA25-474F0F9E24D4}"/>
              </a:ext>
            </a:extLst>
          </p:cNvPr>
          <p:cNvSpPr/>
          <p:nvPr/>
        </p:nvSpPr>
        <p:spPr bwMode="auto">
          <a:xfrm>
            <a:off x="10745266" y="3801319"/>
            <a:ext cx="1252493" cy="734534"/>
          </a:xfrm>
          <a:prstGeom prst="rect">
            <a:avLst/>
          </a:prstGeom>
          <a:noFill/>
          <a:ln w="12700"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 SCIENCE AND MACHINE LEARNING MODELS</a:t>
            </a:r>
          </a:p>
        </p:txBody>
      </p:sp>
      <p:sp>
        <p:nvSpPr>
          <p:cNvPr id="220" name="Rectangle 219">
            <a:extLst>
              <a:ext uri="{FF2B5EF4-FFF2-40B4-BE49-F238E27FC236}">
                <a16:creationId xmlns:a16="http://schemas.microsoft.com/office/drawing/2014/main" id="{D4FA7696-1C5D-4B08-B3BC-F6C297B31082}"/>
              </a:ext>
            </a:extLst>
          </p:cNvPr>
          <p:cNvSpPr/>
          <p:nvPr/>
        </p:nvSpPr>
        <p:spPr bwMode="auto">
          <a:xfrm>
            <a:off x="10745266" y="5668466"/>
            <a:ext cx="1252493" cy="574443"/>
          </a:xfrm>
          <a:prstGeom prst="rect">
            <a:avLst/>
          </a:prstGeom>
          <a:noFill/>
          <a:ln w="12700"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ANALYTICAL DASHBOARDS USING POWER BI</a:t>
            </a:r>
          </a:p>
        </p:txBody>
      </p:sp>
      <p:sp>
        <p:nvSpPr>
          <p:cNvPr id="221" name="Rectangle 220">
            <a:extLst>
              <a:ext uri="{FF2B5EF4-FFF2-40B4-BE49-F238E27FC236}">
                <a16:creationId xmlns:a16="http://schemas.microsoft.com/office/drawing/2014/main" id="{FA29D51C-BB5D-4B10-B7D9-18851FE287FA}"/>
              </a:ext>
            </a:extLst>
          </p:cNvPr>
          <p:cNvSpPr/>
          <p:nvPr/>
        </p:nvSpPr>
        <p:spPr bwMode="auto">
          <a:xfrm>
            <a:off x="10689021" y="2113156"/>
            <a:ext cx="1252493" cy="423769"/>
          </a:xfrm>
          <a:prstGeom prst="rect">
            <a:avLst/>
          </a:prstGeom>
          <a:noFill/>
          <a:ln w="12700"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 DRIVEN APPLICATIONS</a:t>
            </a:r>
          </a:p>
        </p:txBody>
      </p:sp>
      <p:sp>
        <p:nvSpPr>
          <p:cNvPr id="8" name="TextBox 7">
            <a:extLst>
              <a:ext uri="{FF2B5EF4-FFF2-40B4-BE49-F238E27FC236}">
                <a16:creationId xmlns:a16="http://schemas.microsoft.com/office/drawing/2014/main" id="{B22CD584-E8A2-457E-91CA-E5FF67B8852F}"/>
              </a:ext>
            </a:extLst>
          </p:cNvPr>
          <p:cNvSpPr txBox="1"/>
          <p:nvPr/>
        </p:nvSpPr>
        <p:spPr>
          <a:xfrm>
            <a:off x="578882" y="3909026"/>
            <a:ext cx="1921927" cy="49910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2050"/>
                </a:solidFill>
                <a:effectLst/>
                <a:uLnTx/>
                <a:uFillTx/>
                <a:latin typeface="Segoe UI Semilight"/>
                <a:ea typeface="+mn-ea"/>
                <a:cs typeface="+mn-cs"/>
              </a:rPr>
              <a:t>On-Prem</a:t>
            </a:r>
          </a:p>
        </p:txBody>
      </p:sp>
      <p:sp>
        <p:nvSpPr>
          <p:cNvPr id="101" name="TextBox 100">
            <a:extLst>
              <a:ext uri="{FF2B5EF4-FFF2-40B4-BE49-F238E27FC236}">
                <a16:creationId xmlns:a16="http://schemas.microsoft.com/office/drawing/2014/main" id="{2ED21CC3-D80F-4753-9F59-723EE74A4074}"/>
              </a:ext>
            </a:extLst>
          </p:cNvPr>
          <p:cNvSpPr txBox="1"/>
          <p:nvPr/>
        </p:nvSpPr>
        <p:spPr>
          <a:xfrm>
            <a:off x="3784046" y="3903951"/>
            <a:ext cx="1921927" cy="49910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2050"/>
                </a:solidFill>
                <a:effectLst/>
                <a:uLnTx/>
                <a:uFillTx/>
                <a:latin typeface="Segoe UI Semilight"/>
                <a:ea typeface="+mn-ea"/>
                <a:cs typeface="+mn-cs"/>
              </a:rPr>
              <a:t>SaaS Apps</a:t>
            </a:r>
          </a:p>
        </p:txBody>
      </p:sp>
      <p:sp>
        <p:nvSpPr>
          <p:cNvPr id="102" name="Rectangle 101">
            <a:extLst>
              <a:ext uri="{FF2B5EF4-FFF2-40B4-BE49-F238E27FC236}">
                <a16:creationId xmlns:a16="http://schemas.microsoft.com/office/drawing/2014/main" id="{F10C1B92-465E-4F35-A09D-66E62B61D366}"/>
              </a:ext>
            </a:extLst>
          </p:cNvPr>
          <p:cNvSpPr/>
          <p:nvPr/>
        </p:nvSpPr>
        <p:spPr>
          <a:xfrm>
            <a:off x="7201659" y="4265277"/>
            <a:ext cx="2936549" cy="1870926"/>
          </a:xfrm>
          <a:prstGeom prst="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TextBox 102">
            <a:extLst>
              <a:ext uri="{FF2B5EF4-FFF2-40B4-BE49-F238E27FC236}">
                <a16:creationId xmlns:a16="http://schemas.microsoft.com/office/drawing/2014/main" id="{5D7E1CDE-5880-458D-A9AA-154EF01970BA}"/>
              </a:ext>
            </a:extLst>
          </p:cNvPr>
          <p:cNvSpPr txBox="1"/>
          <p:nvPr/>
        </p:nvSpPr>
        <p:spPr>
          <a:xfrm>
            <a:off x="7001911" y="3903369"/>
            <a:ext cx="2272730" cy="49910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2050"/>
                </a:solidFill>
                <a:effectLst/>
                <a:uLnTx/>
                <a:uFillTx/>
                <a:latin typeface="Segoe UI Semilight"/>
                <a:ea typeface="+mn-ea"/>
                <a:cs typeface="+mn-cs"/>
              </a:rPr>
              <a:t>Public Cloud</a:t>
            </a:r>
          </a:p>
        </p:txBody>
      </p:sp>
      <p:pic>
        <p:nvPicPr>
          <p:cNvPr id="93" name="Picture 9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92796" y="5004553"/>
            <a:ext cx="680747" cy="671549"/>
          </a:xfrm>
          <a:prstGeom prst="rect">
            <a:avLst/>
          </a:prstGeom>
        </p:spPr>
      </p:pic>
      <p:pic>
        <p:nvPicPr>
          <p:cNvPr id="94" name="Picture 9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64462" y="1352919"/>
            <a:ext cx="829717" cy="818504"/>
          </a:xfrm>
          <a:prstGeom prst="rect">
            <a:avLst/>
          </a:prstGeom>
        </p:spPr>
      </p:pic>
      <p:pic>
        <p:nvPicPr>
          <p:cNvPr id="3" name="Pictur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492" y="3176327"/>
            <a:ext cx="553584" cy="614343"/>
          </a:xfrm>
          <a:prstGeom prst="rect">
            <a:avLst/>
          </a:prstGeom>
        </p:spPr>
      </p:pic>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32259" y="4934429"/>
            <a:ext cx="707568" cy="471711"/>
          </a:xfrm>
          <a:prstGeom prst="rect">
            <a:avLst/>
          </a:prstGeom>
        </p:spPr>
      </p:pic>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24587" y="4325999"/>
            <a:ext cx="1137137" cy="812241"/>
          </a:xfrm>
          <a:prstGeom prst="rect">
            <a:avLst/>
          </a:prstGeom>
        </p:spPr>
      </p:pic>
      <p:pic>
        <p:nvPicPr>
          <p:cNvPr id="6" name="Picture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34605" y="5361143"/>
            <a:ext cx="887552" cy="548507"/>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071442" y="2978651"/>
            <a:ext cx="233151" cy="1224042"/>
          </a:xfrm>
          <a:prstGeom prst="rect">
            <a:avLst/>
          </a:prstGeom>
        </p:spPr>
      </p:pic>
      <p:pic>
        <p:nvPicPr>
          <p:cNvPr id="47" name="Picture 4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04755" y="2978651"/>
            <a:ext cx="233151" cy="1224042"/>
          </a:xfrm>
          <a:prstGeom prst="rect">
            <a:avLst/>
          </a:prstGeom>
        </p:spPr>
      </p:pic>
      <p:pic>
        <p:nvPicPr>
          <p:cNvPr id="49" name="Picture 4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661448" y="2978651"/>
            <a:ext cx="233151" cy="1224042"/>
          </a:xfrm>
          <a:prstGeom prst="rect">
            <a:avLst/>
          </a:prstGeom>
        </p:spPr>
      </p:pic>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361120" y="5454134"/>
            <a:ext cx="748035" cy="298044"/>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625259" y="4596235"/>
            <a:ext cx="834534" cy="472378"/>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305712" y="4578760"/>
            <a:ext cx="839545" cy="606944"/>
          </a:xfrm>
          <a:prstGeom prst="rect">
            <a:avLst/>
          </a:prstGeom>
        </p:spPr>
      </p:pic>
      <p:pic>
        <p:nvPicPr>
          <p:cNvPr id="13" name="Picture 1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18787" y="5103076"/>
            <a:ext cx="644523" cy="138786"/>
          </a:xfrm>
          <a:prstGeom prst="rect">
            <a:avLst/>
          </a:prstGeom>
        </p:spPr>
      </p:pic>
      <p:pic>
        <p:nvPicPr>
          <p:cNvPr id="14" name="Picture 1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429074" y="5549114"/>
            <a:ext cx="829320" cy="287324"/>
          </a:xfrm>
          <a:prstGeom prst="rect">
            <a:avLst/>
          </a:prstGeom>
        </p:spPr>
      </p:pic>
      <p:pic>
        <p:nvPicPr>
          <p:cNvPr id="15" name="Picture 14"/>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444793" y="4493498"/>
            <a:ext cx="911868" cy="330028"/>
          </a:xfrm>
          <a:prstGeom prst="rect">
            <a:avLst/>
          </a:prstGeom>
        </p:spPr>
      </p:pic>
      <p:pic>
        <p:nvPicPr>
          <p:cNvPr id="16" name="Picture 15"/>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40197" y="5526005"/>
            <a:ext cx="775443" cy="393875"/>
          </a:xfrm>
          <a:prstGeom prst="rect">
            <a:avLst/>
          </a:prstGeom>
        </p:spPr>
      </p:pic>
      <p:pic>
        <p:nvPicPr>
          <p:cNvPr id="17" name="Picture 1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525239" y="5002350"/>
            <a:ext cx="710749" cy="405601"/>
          </a:xfrm>
          <a:prstGeom prst="rect">
            <a:avLst/>
          </a:prstGeom>
        </p:spPr>
      </p:pic>
      <p:pic>
        <p:nvPicPr>
          <p:cNvPr id="18" name="Picture 1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213547" y="4495516"/>
            <a:ext cx="676583" cy="345058"/>
          </a:xfrm>
          <a:prstGeom prst="rect">
            <a:avLst/>
          </a:prstGeom>
        </p:spPr>
      </p:pic>
      <p:pic>
        <p:nvPicPr>
          <p:cNvPr id="19" name="Picture 18"/>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438565" y="1549712"/>
            <a:ext cx="547719" cy="547719"/>
          </a:xfrm>
          <a:prstGeom prst="rect">
            <a:avLst/>
          </a:prstGeom>
          <a:effectLst>
            <a:outerShdw blurRad="25400" dist="25400" dir="2700000" algn="tl" rotWithShape="0">
              <a:prstClr val="black">
                <a:alpha val="15000"/>
              </a:prstClr>
            </a:outerShdw>
          </a:effectLst>
        </p:spPr>
      </p:pic>
    </p:spTree>
    <p:extLst>
      <p:ext uri="{BB962C8B-B14F-4D97-AF65-F5344CB8AC3E}">
        <p14:creationId xmlns:p14="http://schemas.microsoft.com/office/powerpoint/2010/main" val="3567640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53DABB43-3747-4A16-AE3E-6D88AE3A0C03}"/>
              </a:ext>
            </a:extLst>
          </p:cNvPr>
          <p:cNvSpPr txBox="1">
            <a:spLocks/>
          </p:cNvSpPr>
          <p:nvPr/>
        </p:nvSpPr>
        <p:spPr>
          <a:xfrm>
            <a:off x="199788" y="157267"/>
            <a:ext cx="10723417" cy="1173857"/>
          </a:xfrm>
          <a:prstGeom prst="rect">
            <a:avLst/>
          </a:prstGeom>
        </p:spPr>
        <p:txBody>
          <a:bodyP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32418"/>
            <a:r>
              <a:rPr lang="en-US" sz="3999" b="1" spc="-102">
                <a:ln w="3175">
                  <a:noFill/>
                </a:ln>
                <a:solidFill>
                  <a:srgbClr val="0078D7"/>
                </a:solidFill>
              </a:rPr>
              <a:t>Access all your data</a:t>
            </a:r>
          </a:p>
        </p:txBody>
      </p:sp>
      <p:graphicFrame>
        <p:nvGraphicFramePr>
          <p:cNvPr id="4" name="Table 3">
            <a:extLst>
              <a:ext uri="{FF2B5EF4-FFF2-40B4-BE49-F238E27FC236}">
                <a16:creationId xmlns:a16="http://schemas.microsoft.com/office/drawing/2014/main" id="{DFBA5A83-CCA3-442A-A38E-24C0EB4A8DD4}"/>
              </a:ext>
            </a:extLst>
          </p:cNvPr>
          <p:cNvGraphicFramePr>
            <a:graphicFrameLocks noGrp="1"/>
          </p:cNvGraphicFramePr>
          <p:nvPr/>
        </p:nvGraphicFramePr>
        <p:xfrm>
          <a:off x="221594" y="1713150"/>
          <a:ext cx="11799505" cy="5534378"/>
        </p:xfrm>
        <a:graphic>
          <a:graphicData uri="http://schemas.openxmlformats.org/drawingml/2006/table">
            <a:tbl>
              <a:tblPr firstRow="1" bandRow="1">
                <a:tableStyleId>{912C8C85-51F0-491E-9774-3900AFEF0FD7}</a:tableStyleId>
              </a:tblPr>
              <a:tblGrid>
                <a:gridCol w="1499424">
                  <a:extLst>
                    <a:ext uri="{9D8B030D-6E8A-4147-A177-3AD203B41FA5}">
                      <a16:colId xmlns:a16="http://schemas.microsoft.com/office/drawing/2014/main" val="1351063275"/>
                    </a:ext>
                  </a:extLst>
                </a:gridCol>
                <a:gridCol w="1450453">
                  <a:extLst>
                    <a:ext uri="{9D8B030D-6E8A-4147-A177-3AD203B41FA5}">
                      <a16:colId xmlns:a16="http://schemas.microsoft.com/office/drawing/2014/main" val="1774858760"/>
                    </a:ext>
                  </a:extLst>
                </a:gridCol>
                <a:gridCol w="1474938">
                  <a:extLst>
                    <a:ext uri="{9D8B030D-6E8A-4147-A177-3AD203B41FA5}">
                      <a16:colId xmlns:a16="http://schemas.microsoft.com/office/drawing/2014/main" val="2893054578"/>
                    </a:ext>
                  </a:extLst>
                </a:gridCol>
                <a:gridCol w="1474938">
                  <a:extLst>
                    <a:ext uri="{9D8B030D-6E8A-4147-A177-3AD203B41FA5}">
                      <a16:colId xmlns:a16="http://schemas.microsoft.com/office/drawing/2014/main" val="3563242603"/>
                    </a:ext>
                  </a:extLst>
                </a:gridCol>
                <a:gridCol w="1474938">
                  <a:extLst>
                    <a:ext uri="{9D8B030D-6E8A-4147-A177-3AD203B41FA5}">
                      <a16:colId xmlns:a16="http://schemas.microsoft.com/office/drawing/2014/main" val="2611302037"/>
                    </a:ext>
                  </a:extLst>
                </a:gridCol>
                <a:gridCol w="1474938">
                  <a:extLst>
                    <a:ext uri="{9D8B030D-6E8A-4147-A177-3AD203B41FA5}">
                      <a16:colId xmlns:a16="http://schemas.microsoft.com/office/drawing/2014/main" val="1045637368"/>
                    </a:ext>
                  </a:extLst>
                </a:gridCol>
                <a:gridCol w="1474938">
                  <a:extLst>
                    <a:ext uri="{9D8B030D-6E8A-4147-A177-3AD203B41FA5}">
                      <a16:colId xmlns:a16="http://schemas.microsoft.com/office/drawing/2014/main" val="1594724257"/>
                    </a:ext>
                  </a:extLst>
                </a:gridCol>
                <a:gridCol w="1474938">
                  <a:extLst>
                    <a:ext uri="{9D8B030D-6E8A-4147-A177-3AD203B41FA5}">
                      <a16:colId xmlns:a16="http://schemas.microsoft.com/office/drawing/2014/main" val="896827595"/>
                    </a:ext>
                  </a:extLst>
                </a:gridCol>
              </a:tblGrid>
              <a:tr h="309034">
                <a:tc>
                  <a:txBody>
                    <a:bodyPr/>
                    <a:lstStyle/>
                    <a:p>
                      <a:pPr algn="ctr"/>
                      <a:r>
                        <a:rPr lang="en-US" sz="1400">
                          <a:latin typeface="+mn-lt"/>
                        </a:rPr>
                        <a:t>Azure</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gridSpan="2">
                  <a:txBody>
                    <a:bodyPr/>
                    <a:lstStyle/>
                    <a:p>
                      <a:pPr algn="ctr"/>
                      <a:r>
                        <a:rPr lang="en-US" altLang="zh-CN" sz="1400">
                          <a:latin typeface="+mn-lt"/>
                        </a:rPr>
                        <a:t>Database</a:t>
                      </a:r>
                      <a:endParaRPr lang="en-US" sz="14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hMerge="1">
                  <a:txBody>
                    <a:bodyPr/>
                    <a:lstStyle/>
                    <a:p>
                      <a:endParaRPr lang="en-US" sz="1200"/>
                    </a:p>
                  </a:txBody>
                  <a:tcPr>
                    <a:lnL w="12700" cap="flat" cmpd="sng" algn="ctr">
                      <a:solidFill>
                        <a:schemeClr val="bg1"/>
                      </a:solidFill>
                      <a:prstDash val="solid"/>
                      <a:round/>
                      <a:headEnd type="none" w="med" len="med"/>
                      <a:tailEnd type="none" w="med" len="med"/>
                    </a:lnL>
                  </a:tcPr>
                </a:tc>
                <a:tc>
                  <a:txBody>
                    <a:bodyPr/>
                    <a:lstStyle/>
                    <a:p>
                      <a:pPr algn="ctr"/>
                      <a:r>
                        <a:rPr lang="en-US" sz="1400">
                          <a:latin typeface="+mn-lt"/>
                        </a:rPr>
                        <a:t>File Storage</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400">
                          <a:latin typeface="+mn-lt"/>
                        </a:rPr>
                        <a:t>NoSQL</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mn-lt"/>
                        </a:rPr>
                        <a:t>Services and Apps</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hMerge="1">
                  <a:txBody>
                    <a:bodyPr/>
                    <a:lstStyle/>
                    <a:p>
                      <a:pPr algn="ctr"/>
                      <a:endParaRPr lang="en-US" sz="1400">
                        <a:latin typeface="+mn-lt"/>
                      </a:endParaRPr>
                    </a:p>
                  </a:txBody>
                  <a:tcPr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400">
                          <a:latin typeface="+mn-lt"/>
                        </a:rPr>
                        <a:t>Generic</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9613427"/>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Blob Storage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Amazon Redshift</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SQL Server</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Amazon S3</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Couchbase</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Dynamics 365</a:t>
                      </a:r>
                    </a:p>
                  </a:txBody>
                  <a:tcPr marL="91427" marR="91427" marT="45713" marB="45713"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latin typeface="+mn-lt"/>
                        </a:rPr>
                        <a:t>Salesforce</a:t>
                      </a:r>
                      <a:endParaRPr lang="en-US" sz="1200">
                        <a:effectLst/>
                        <a:latin typeface="+mn-lt"/>
                      </a:endParaRP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HTTP</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848749627"/>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Data Lake Store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Oracle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MySQL</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File System</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Cassandra</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Dynamics CRM</a:t>
                      </a:r>
                    </a:p>
                  </a:txBody>
                  <a:tcPr marL="91427" marR="91427" marT="45713" marB="45713"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t" latinLnBrk="0" hangingPunct="1">
                        <a:lnSpc>
                          <a:spcPct val="100000"/>
                        </a:lnSpc>
                        <a:spcBef>
                          <a:spcPts val="0"/>
                        </a:spcBef>
                        <a:spcAft>
                          <a:spcPts val="0"/>
                        </a:spcAft>
                        <a:buClrTx/>
                        <a:buSzTx/>
                        <a:buFontTx/>
                        <a:buNone/>
                        <a:tabLst/>
                        <a:defRPr/>
                      </a:pPr>
                      <a:r>
                        <a:rPr lang="en-US" sz="1200">
                          <a:effectLst/>
                          <a:latin typeface="+mn-lt"/>
                        </a:rPr>
                        <a:t>Salesforce Service Cloud</a:t>
                      </a: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OData</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943848309"/>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SQL DB</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Netezza</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PostgreSQL</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FTP</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MongoDB</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SAP C4C</a:t>
                      </a:r>
                    </a:p>
                  </a:txBody>
                  <a:tcPr marL="91427" marR="91427" marT="45713" marB="45713"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ServiceNow</a:t>
                      </a: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ODBC</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984020191"/>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SQL DW</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SAP BW</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SAP HANA</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SFTP</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Oracle CRM</a:t>
                      </a:r>
                    </a:p>
                  </a:txBody>
                  <a:tcPr marL="50792" marR="50792" marT="50792" marB="50792"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err="1">
                          <a:effectLst/>
                          <a:latin typeface="+mn-lt"/>
                        </a:rPr>
                        <a:t>Hubspot</a:t>
                      </a:r>
                      <a:r>
                        <a:rPr lang="en-US" sz="1200">
                          <a:effectLst/>
                          <a:latin typeface="+mn-lt"/>
                        </a:rPr>
                        <a:t> </a:t>
                      </a: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673641"/>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Cosmos DB</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Google </a:t>
                      </a:r>
                      <a:r>
                        <a:rPr lang="en-US" sz="1200" err="1">
                          <a:latin typeface="+mn-lt"/>
                        </a:rPr>
                        <a:t>BigQuery</a:t>
                      </a:r>
                      <a:r>
                        <a:rPr lang="en-US" sz="1200">
                          <a:latin typeface="+mn-lt"/>
                        </a:rPr>
                        <a:t> </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Informix</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HDFS</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Oracle Service Cloud</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err="1">
                          <a:effectLst/>
                          <a:latin typeface="+mn-lt"/>
                        </a:rPr>
                        <a:t>Marketo</a:t>
                      </a:r>
                      <a:endParaRPr lang="en-US" sz="1200">
                        <a:effectLst/>
                        <a:latin typeface="+mn-lt"/>
                      </a:endParaRP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7489176"/>
                  </a:ext>
                </a:extLst>
              </a:tr>
              <a:tr h="464468">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DB for </a:t>
                      </a:r>
                      <a:r>
                        <a:rPr lang="en-US" altLang="zh-CN" sz="1200">
                          <a:latin typeface="+mn-lt"/>
                        </a:rPr>
                        <a:t>MySQL</a:t>
                      </a: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1200">
                          <a:solidFill>
                            <a:schemeClr val="tx1"/>
                          </a:solidFill>
                          <a:latin typeface="+mn-lt"/>
                          <a:ea typeface="+mn-ea"/>
                          <a:cs typeface="+mn-cs"/>
                        </a:rPr>
                        <a:t>Sybase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1200">
                          <a:solidFill>
                            <a:schemeClr val="tx1"/>
                          </a:solidFill>
                          <a:latin typeface="+mn-lt"/>
                          <a:ea typeface="+mn-ea"/>
                          <a:cs typeface="+mn-cs"/>
                        </a:rPr>
                        <a:t>DB2</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SAP ECC</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Oracle </a:t>
                      </a:r>
                      <a:r>
                        <a:rPr lang="en-US" sz="1200" err="1">
                          <a:effectLst/>
                          <a:latin typeface="+mn-lt"/>
                        </a:rPr>
                        <a:t>Responsys</a:t>
                      </a:r>
                      <a:endParaRPr lang="en-US" sz="1200">
                        <a:effectLst/>
                        <a:latin typeface="+mn-lt"/>
                      </a:endParaRP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0303993"/>
                  </a:ext>
                </a:extLst>
              </a:tr>
              <a:tr h="464468">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DB for PostgreSQL</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Greenplum</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1200">
                          <a:solidFill>
                            <a:schemeClr val="tx1"/>
                          </a:solidFill>
                          <a:latin typeface="+mn-lt"/>
                          <a:ea typeface="+mn-ea"/>
                          <a:cs typeface="+mn-cs"/>
                        </a:rPr>
                        <a:t>MariaDB</a:t>
                      </a: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 Zendesk</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Oracle Eloqua</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0080343"/>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Azure Search</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Microsoft Access</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Drill</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err="1">
                          <a:effectLst/>
                          <a:latin typeface="+mn-lt"/>
                        </a:rPr>
                        <a:t>Zoho</a:t>
                      </a:r>
                      <a:r>
                        <a:rPr lang="en-US" sz="1200">
                          <a:effectLst/>
                          <a:latin typeface="+mn-lt"/>
                        </a:rPr>
                        <a:t> CRM </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Salesforce </a:t>
                      </a:r>
                      <a:r>
                        <a:rPr lang="en-US" sz="1200" err="1">
                          <a:effectLst/>
                          <a:latin typeface="+mn-lt"/>
                        </a:rPr>
                        <a:t>ExactTarget</a:t>
                      </a:r>
                      <a:endParaRPr lang="en-US" sz="1200">
                        <a:effectLst/>
                        <a:latin typeface="+mn-lt"/>
                      </a:endParaRP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671260"/>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Table Storage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mn-lt"/>
                        </a:rPr>
                        <a:t>Hive</a:t>
                      </a: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Phoenix</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Amazon Marketplace </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Atlassian Jira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6853135"/>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File Storage</a:t>
                      </a: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err="1">
                          <a:latin typeface="+mn-lt"/>
                        </a:rPr>
                        <a:t>Hbase</a:t>
                      </a: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Presto</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 </a:t>
                      </a: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err="1">
                          <a:effectLst/>
                          <a:latin typeface="+mn-lt"/>
                        </a:rPr>
                        <a:t>Megento</a:t>
                      </a:r>
                      <a:endParaRPr lang="en-US" sz="1200">
                        <a:effectLst/>
                        <a:latin typeface="+mn-lt"/>
                      </a:endParaRP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Concur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7852746"/>
                  </a:ext>
                </a:extLst>
              </a:tr>
              <a:tr h="288105">
                <a:tc>
                  <a:txBody>
                    <a:bodyPr/>
                    <a:lstStyle/>
                    <a:p>
                      <a:pPr algn="ct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Impala</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Spark</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PayPal</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QuickBooks Online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8916464"/>
                  </a:ext>
                </a:extLst>
              </a:tr>
              <a:tr h="288105">
                <a:tc>
                  <a:txBody>
                    <a:bodyPr/>
                    <a:lstStyle/>
                    <a:p>
                      <a:pPr algn="ct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Vertica</a:t>
                      </a: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Shopify </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err="1">
                          <a:effectLst/>
                          <a:latin typeface="+mn-lt"/>
                        </a:rPr>
                        <a:t>Xero</a:t>
                      </a:r>
                      <a:r>
                        <a:rPr lang="en-US" sz="1200">
                          <a:effectLst/>
                          <a:latin typeface="+mn-lt"/>
                        </a:rPr>
                        <a:t>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8821855"/>
                  </a:ext>
                </a:extLst>
              </a:tr>
              <a:tr h="2980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25" rtl="0" eaLnBrk="1" fontAlgn="t" latinLnBrk="0" hangingPunct="1">
                        <a:lnSpc>
                          <a:spcPct val="100000"/>
                        </a:lnSpc>
                        <a:spcBef>
                          <a:spcPts val="0"/>
                        </a:spcBef>
                        <a:spcAft>
                          <a:spcPts val="0"/>
                        </a:spcAft>
                        <a:buClrTx/>
                        <a:buSzTx/>
                        <a:buFontTx/>
                        <a:buNone/>
                        <a:tabLst/>
                        <a:defRPr/>
                      </a:pPr>
                      <a:r>
                        <a:rPr lang="en-US" sz="1200">
                          <a:latin typeface="+mn-lt"/>
                        </a:rPr>
                        <a:t>GE Historian</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effectLst/>
                          <a:latin typeface="+mn-lt"/>
                        </a:rPr>
                        <a:t>Square</a:t>
                      </a: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9550746"/>
                  </a:ext>
                </a:extLst>
              </a:tr>
              <a:tr h="371208">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Web table</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6350897"/>
                  </a:ext>
                </a:extLst>
              </a:tr>
            </a:tbl>
          </a:graphicData>
        </a:graphic>
      </p:graphicFrame>
      <p:sp>
        <p:nvSpPr>
          <p:cNvPr id="2" name="Rectangle 1">
            <a:extLst>
              <a:ext uri="{FF2B5EF4-FFF2-40B4-BE49-F238E27FC236}">
                <a16:creationId xmlns:a16="http://schemas.microsoft.com/office/drawing/2014/main" id="{1DEB1C3F-4F91-4090-B20B-170898529B4A}"/>
              </a:ext>
            </a:extLst>
          </p:cNvPr>
          <p:cNvSpPr/>
          <p:nvPr/>
        </p:nvSpPr>
        <p:spPr>
          <a:xfrm>
            <a:off x="199788" y="6509785"/>
            <a:ext cx="6062460" cy="382308"/>
          </a:xfrm>
          <a:prstGeom prst="rect">
            <a:avLst/>
          </a:prstGeom>
        </p:spPr>
        <p:txBody>
          <a:bodyPr wrap="none">
            <a:spAutoFit/>
          </a:bodyPr>
          <a:lstStyle/>
          <a:p>
            <a:r>
              <a:rPr lang="en-US" sz="1836">
                <a:latin typeface="Segoe UI Semilight" panose="020B0402040204020203" pitchFamily="34" charset="0"/>
                <a:cs typeface="Segoe UI Semilight" panose="020B0402040204020203" pitchFamily="34" charset="0"/>
              </a:rPr>
              <a:t>* Supported file formats: CSV, AVRO, ORC, Parquet, JSON</a:t>
            </a:r>
          </a:p>
        </p:txBody>
      </p:sp>
      <p:sp>
        <p:nvSpPr>
          <p:cNvPr id="3" name="Rectangle 2">
            <a:extLst>
              <a:ext uri="{FF2B5EF4-FFF2-40B4-BE49-F238E27FC236}">
                <a16:creationId xmlns:a16="http://schemas.microsoft.com/office/drawing/2014/main" id="{6F07C56A-FF5B-479E-A842-DD7F8DD94802}"/>
              </a:ext>
            </a:extLst>
          </p:cNvPr>
          <p:cNvSpPr/>
          <p:nvPr/>
        </p:nvSpPr>
        <p:spPr>
          <a:xfrm>
            <a:off x="526881" y="744195"/>
            <a:ext cx="8171539" cy="958583"/>
          </a:xfrm>
          <a:prstGeom prst="rect">
            <a:avLst/>
          </a:prstGeom>
        </p:spPr>
        <p:txBody>
          <a:bodyPr wrap="square">
            <a:spAutoFit/>
          </a:bodyPr>
          <a:lstStyle/>
          <a:p>
            <a:pPr marL="349724" indent="-349724">
              <a:buFont typeface="Arial" panose="020B0604020202020204" pitchFamily="34" charset="0"/>
              <a:buChar char="•"/>
            </a:pPr>
            <a:r>
              <a:rPr lang="en-US" sz="1836">
                <a:latin typeface="Segoe UI Semilight" panose="020B0402040204020203" pitchFamily="34" charset="0"/>
                <a:cs typeface="Segoe UI Semilight" panose="020B0402040204020203" pitchFamily="34" charset="0"/>
              </a:rPr>
              <a:t>65+ connectors &amp; growing</a:t>
            </a:r>
          </a:p>
          <a:p>
            <a:pPr marL="349724" indent="-349724">
              <a:buFont typeface="Arial" panose="020B0604020202020204" pitchFamily="34" charset="0"/>
              <a:buChar char="•"/>
            </a:pPr>
            <a:r>
              <a:rPr lang="en-US" sz="1836">
                <a:latin typeface="Segoe UI Semilight" panose="020B0402040204020203" pitchFamily="34" charset="0"/>
                <a:cs typeface="Segoe UI Semilight" panose="020B0402040204020203" pitchFamily="34" charset="0"/>
              </a:rPr>
              <a:t>Azure IR available in 20 regions</a:t>
            </a:r>
          </a:p>
          <a:p>
            <a:pPr marL="349724" indent="-349724">
              <a:buFont typeface="Arial" panose="020B0604020202020204" pitchFamily="34" charset="0"/>
              <a:buChar char="•"/>
            </a:pPr>
            <a:r>
              <a:rPr lang="en-US" sz="1836">
                <a:latin typeface="Segoe UI Semilight" panose="020B0402040204020203" pitchFamily="34" charset="0"/>
                <a:cs typeface="Segoe UI Semilight" panose="020B0402040204020203" pitchFamily="34" charset="0"/>
              </a:rPr>
              <a:t>Hybrid connectivity using self-hosted IR: on-</a:t>
            </a:r>
            <a:r>
              <a:rPr lang="en-US" sz="1836" err="1">
                <a:latin typeface="Segoe UI Semilight" panose="020B0402040204020203" pitchFamily="34" charset="0"/>
                <a:cs typeface="Segoe UI Semilight" panose="020B0402040204020203" pitchFamily="34" charset="0"/>
              </a:rPr>
              <a:t>prem</a:t>
            </a:r>
            <a:r>
              <a:rPr lang="en-US" sz="1836">
                <a:latin typeface="Segoe UI Semilight" panose="020B0402040204020203" pitchFamily="34" charset="0"/>
                <a:cs typeface="Segoe UI Semilight" panose="020B0402040204020203" pitchFamily="34" charset="0"/>
              </a:rPr>
              <a:t> &amp; VNet</a:t>
            </a:r>
          </a:p>
        </p:txBody>
      </p:sp>
    </p:spTree>
    <p:extLst>
      <p:ext uri="{BB962C8B-B14F-4D97-AF65-F5344CB8AC3E}">
        <p14:creationId xmlns:p14="http://schemas.microsoft.com/office/powerpoint/2010/main" val="5108561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a:t>Control Flow Introduced in Azure Data Factory</a:t>
            </a:r>
          </a:p>
        </p:txBody>
      </p:sp>
      <p:sp>
        <p:nvSpPr>
          <p:cNvPr id="3" name="Text Placeholder 2"/>
          <p:cNvSpPr>
            <a:spLocks noGrp="1"/>
          </p:cNvSpPr>
          <p:nvPr>
            <p:ph type="body" sz="quarter" idx="10"/>
          </p:nvPr>
        </p:nvSpPr>
        <p:spPr>
          <a:xfrm>
            <a:off x="274702" y="1211287"/>
            <a:ext cx="11888787" cy="1822037"/>
          </a:xfrm>
        </p:spPr>
        <p:txBody>
          <a:bodyPr/>
          <a:lstStyle/>
          <a:p>
            <a:pPr marL="0" indent="0" algn="ctr">
              <a:buNone/>
            </a:pPr>
            <a:r>
              <a:rPr lang="en-US" sz="2800"/>
              <a:t>Coordinate pipeline activities into finite execution steps to enable looping, conditionals and chaining while separating data transformations into individual data flows </a:t>
            </a:r>
          </a:p>
          <a:p>
            <a:pPr marL="0" indent="0" algn="ctr">
              <a:buNone/>
            </a:pPr>
            <a:endParaRPr lang="en-US" sz="2800"/>
          </a:p>
        </p:txBody>
      </p:sp>
      <p:sp>
        <p:nvSpPr>
          <p:cNvPr id="79" name="Rectangle 78"/>
          <p:cNvSpPr/>
          <p:nvPr/>
        </p:nvSpPr>
        <p:spPr>
          <a:xfrm>
            <a:off x="1798637" y="3318124"/>
            <a:ext cx="7110376" cy="26315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81" name="Straight Arrow Connector 80"/>
          <p:cNvCxnSpPr>
            <a:endCxn id="82" idx="1"/>
          </p:cNvCxnSpPr>
          <p:nvPr/>
        </p:nvCxnSpPr>
        <p:spPr>
          <a:xfrm>
            <a:off x="1459327" y="4207215"/>
            <a:ext cx="1581941" cy="0"/>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041268" y="3830345"/>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Activity 1</a:t>
            </a:r>
            <a:endParaRPr lang="en-US" sz="1600"/>
          </a:p>
        </p:txBody>
      </p:sp>
      <p:sp>
        <p:nvSpPr>
          <p:cNvPr id="83" name="Rectangle 82"/>
          <p:cNvSpPr/>
          <p:nvPr/>
        </p:nvSpPr>
        <p:spPr>
          <a:xfrm>
            <a:off x="5228061" y="3830345"/>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Activity 2</a:t>
            </a:r>
          </a:p>
        </p:txBody>
      </p:sp>
      <p:cxnSp>
        <p:nvCxnSpPr>
          <p:cNvPr id="84" name="Straight Arrow Connector 83"/>
          <p:cNvCxnSpPr/>
          <p:nvPr/>
        </p:nvCxnSpPr>
        <p:spPr>
          <a:xfrm>
            <a:off x="4215060" y="4250629"/>
            <a:ext cx="1013001" cy="1"/>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401854" y="4250629"/>
            <a:ext cx="642941"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166163" y="3750413"/>
            <a:ext cx="1173793" cy="30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b="1"/>
              <a:t>Activity 3</a:t>
            </a:r>
            <a:endParaRPr lang="en-US" sz="1224"/>
          </a:p>
        </p:txBody>
      </p:sp>
      <p:cxnSp>
        <p:nvCxnSpPr>
          <p:cNvPr id="87" name="Straight Arrow Connector 86"/>
          <p:cNvCxnSpPr>
            <a:endCxn id="88" idx="1"/>
          </p:cNvCxnSpPr>
          <p:nvPr/>
        </p:nvCxnSpPr>
        <p:spPr>
          <a:xfrm>
            <a:off x="4215061" y="4250630"/>
            <a:ext cx="977321" cy="116253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192382" y="5036294"/>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“On Error” Activity 1</a:t>
            </a:r>
          </a:p>
        </p:txBody>
      </p:sp>
      <p:sp>
        <p:nvSpPr>
          <p:cNvPr id="89" name="TextBox 88"/>
          <p:cNvSpPr txBox="1"/>
          <p:nvPr/>
        </p:nvSpPr>
        <p:spPr>
          <a:xfrm>
            <a:off x="4228693" y="3750413"/>
            <a:ext cx="1120735" cy="542399"/>
          </a:xfrm>
          <a:prstGeom prst="rect">
            <a:avLst/>
          </a:prstGeom>
          <a:noFill/>
        </p:spPr>
        <p:txBody>
          <a:bodyPr wrap="square" rtlCol="0">
            <a:spAutoFit/>
          </a:bodyPr>
          <a:lstStyle/>
          <a:p>
            <a:r>
              <a:rPr lang="en-US" sz="1428" i="1"/>
              <a:t>Success, </a:t>
            </a:r>
            <a:r>
              <a:rPr lang="en-US" sz="1428" i="1" err="1"/>
              <a:t>params</a:t>
            </a:r>
            <a:endParaRPr lang="en-US" sz="1428" i="1"/>
          </a:p>
        </p:txBody>
      </p:sp>
      <p:sp>
        <p:nvSpPr>
          <p:cNvPr id="90" name="TextBox 89"/>
          <p:cNvSpPr txBox="1"/>
          <p:nvPr/>
        </p:nvSpPr>
        <p:spPr>
          <a:xfrm>
            <a:off x="4215060" y="4762788"/>
            <a:ext cx="761857" cy="531812"/>
          </a:xfrm>
          <a:prstGeom prst="rect">
            <a:avLst/>
          </a:prstGeom>
          <a:noFill/>
        </p:spPr>
        <p:txBody>
          <a:bodyPr wrap="square" rtlCol="0">
            <a:spAutoFit/>
          </a:bodyPr>
          <a:lstStyle/>
          <a:p>
            <a:r>
              <a:rPr lang="en-US" sz="1428" i="1"/>
              <a:t>Error, </a:t>
            </a:r>
            <a:r>
              <a:rPr lang="en-US" sz="1428" i="1" err="1"/>
              <a:t>params</a:t>
            </a:r>
            <a:endParaRPr lang="en-US" sz="1428" i="1"/>
          </a:p>
        </p:txBody>
      </p:sp>
      <p:sp>
        <p:nvSpPr>
          <p:cNvPr id="91" name="TextBox 90"/>
          <p:cNvSpPr txBox="1"/>
          <p:nvPr/>
        </p:nvSpPr>
        <p:spPr>
          <a:xfrm>
            <a:off x="1711061" y="2969576"/>
            <a:ext cx="1546298" cy="318286"/>
          </a:xfrm>
          <a:prstGeom prst="rect">
            <a:avLst/>
          </a:prstGeom>
          <a:noFill/>
        </p:spPr>
        <p:txBody>
          <a:bodyPr wrap="square" rtlCol="0">
            <a:spAutoFit/>
          </a:bodyPr>
          <a:lstStyle/>
          <a:p>
            <a:r>
              <a:rPr lang="en-US" sz="1428" i="1"/>
              <a:t>My Pipeline 1</a:t>
            </a:r>
          </a:p>
        </p:txBody>
      </p:sp>
      <p:cxnSp>
        <p:nvCxnSpPr>
          <p:cNvPr id="92" name="Straight Arrow Connector 91"/>
          <p:cNvCxnSpPr/>
          <p:nvPr/>
        </p:nvCxnSpPr>
        <p:spPr>
          <a:xfrm flipV="1">
            <a:off x="6366175" y="5413164"/>
            <a:ext cx="670969"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013562" y="5036294"/>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b="1"/>
              <a:t>…</a:t>
            </a:r>
            <a:endParaRPr lang="en-US" sz="1224"/>
          </a:p>
        </p:txBody>
      </p:sp>
      <p:sp>
        <p:nvSpPr>
          <p:cNvPr id="94" name="Rectangle 93"/>
          <p:cNvSpPr/>
          <p:nvPr/>
        </p:nvSpPr>
        <p:spPr>
          <a:xfrm>
            <a:off x="9468574" y="3687856"/>
            <a:ext cx="2356162" cy="22725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95" name="Straight Arrow Connector 94"/>
          <p:cNvCxnSpPr>
            <a:stCxn id="97" idx="3"/>
          </p:cNvCxnSpPr>
          <p:nvPr/>
        </p:nvCxnSpPr>
        <p:spPr>
          <a:xfrm>
            <a:off x="8429387" y="4032987"/>
            <a:ext cx="1066522" cy="791144"/>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9420872" y="3388623"/>
            <a:ext cx="1546298" cy="318286"/>
          </a:xfrm>
          <a:prstGeom prst="rect">
            <a:avLst/>
          </a:prstGeom>
          <a:noFill/>
        </p:spPr>
        <p:txBody>
          <a:bodyPr wrap="square" rtlCol="0">
            <a:spAutoFit/>
          </a:bodyPr>
          <a:lstStyle/>
          <a:p>
            <a:r>
              <a:rPr lang="en-US" sz="1428" i="1"/>
              <a:t>My Pipeline 2</a:t>
            </a:r>
          </a:p>
        </p:txBody>
      </p:sp>
      <p:sp>
        <p:nvSpPr>
          <p:cNvPr id="97" name="Rectangle 96"/>
          <p:cNvSpPr/>
          <p:nvPr/>
        </p:nvSpPr>
        <p:spPr>
          <a:xfrm>
            <a:off x="7044796" y="3388623"/>
            <a:ext cx="1384591" cy="12887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28" b="1">
                <a:solidFill>
                  <a:schemeClr val="bg1">
                    <a:lumMod val="50000"/>
                  </a:schemeClr>
                </a:solidFill>
              </a:rPr>
              <a:t>For Each…</a:t>
            </a:r>
            <a:endParaRPr lang="en-US" sz="1224">
              <a:solidFill>
                <a:schemeClr val="bg1">
                  <a:lumMod val="50000"/>
                </a:schemeClr>
              </a:solidFill>
            </a:endParaRPr>
          </a:p>
        </p:txBody>
      </p:sp>
      <p:sp>
        <p:nvSpPr>
          <p:cNvPr id="98" name="Rectangle 97"/>
          <p:cNvSpPr/>
          <p:nvPr/>
        </p:nvSpPr>
        <p:spPr>
          <a:xfrm>
            <a:off x="7166163" y="4306028"/>
            <a:ext cx="1173793" cy="30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b="1"/>
              <a:t>Activity 4</a:t>
            </a:r>
            <a:endParaRPr lang="en-US" sz="1224"/>
          </a:p>
        </p:txBody>
      </p:sp>
      <p:cxnSp>
        <p:nvCxnSpPr>
          <p:cNvPr id="99" name="Straight Arrow Connector 98"/>
          <p:cNvCxnSpPr>
            <a:stCxn id="86" idx="2"/>
            <a:endCxn id="98" idx="0"/>
          </p:cNvCxnSpPr>
          <p:nvPr/>
        </p:nvCxnSpPr>
        <p:spPr>
          <a:xfrm>
            <a:off x="7753059" y="4051179"/>
            <a:ext cx="0" cy="25484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60852" y="3716993"/>
            <a:ext cx="1120735" cy="542399"/>
          </a:xfrm>
          <a:prstGeom prst="rect">
            <a:avLst/>
          </a:prstGeom>
          <a:noFill/>
        </p:spPr>
        <p:txBody>
          <a:bodyPr wrap="square" rtlCol="0">
            <a:spAutoFit/>
          </a:bodyPr>
          <a:lstStyle/>
          <a:p>
            <a:r>
              <a:rPr lang="en-US" sz="1428" i="1"/>
              <a:t>Success, </a:t>
            </a:r>
            <a:r>
              <a:rPr lang="en-US" sz="1428" i="1" err="1"/>
              <a:t>params</a:t>
            </a:r>
            <a:endParaRPr lang="en-US" sz="1428" i="1"/>
          </a:p>
        </p:txBody>
      </p:sp>
      <p:sp>
        <p:nvSpPr>
          <p:cNvPr id="25" name="Rectangle 24"/>
          <p:cNvSpPr/>
          <p:nvPr/>
        </p:nvSpPr>
        <p:spPr>
          <a:xfrm>
            <a:off x="267694" y="3546724"/>
            <a:ext cx="124091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Trigger</a:t>
            </a:r>
          </a:p>
          <a:p>
            <a:pPr algn="ctr"/>
            <a:endParaRPr lang="en-US" sz="1224" b="1"/>
          </a:p>
          <a:p>
            <a:endParaRPr lang="en-US" sz="1224"/>
          </a:p>
          <a:p>
            <a:r>
              <a:rPr lang="en-US" sz="1224"/>
              <a:t>Event</a:t>
            </a:r>
          </a:p>
          <a:p>
            <a:r>
              <a:rPr lang="en-US" sz="1224"/>
              <a:t>Wall Clock</a:t>
            </a:r>
          </a:p>
          <a:p>
            <a:r>
              <a:rPr lang="en-US" sz="1224"/>
              <a:t>On Demand</a:t>
            </a:r>
          </a:p>
        </p:txBody>
      </p:sp>
      <p:sp>
        <p:nvSpPr>
          <p:cNvPr id="26" name="Rectangle 25"/>
          <p:cNvSpPr/>
          <p:nvPr/>
        </p:nvSpPr>
        <p:spPr>
          <a:xfrm>
            <a:off x="10231333" y="3802329"/>
            <a:ext cx="836494" cy="407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Activity 1</a:t>
            </a:r>
            <a:endParaRPr lang="en-US" sz="1100"/>
          </a:p>
        </p:txBody>
      </p:sp>
      <p:sp>
        <p:nvSpPr>
          <p:cNvPr id="27" name="Rectangle 26"/>
          <p:cNvSpPr/>
          <p:nvPr/>
        </p:nvSpPr>
        <p:spPr>
          <a:xfrm>
            <a:off x="10242075" y="4473742"/>
            <a:ext cx="836494" cy="407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Activity 2</a:t>
            </a:r>
          </a:p>
        </p:txBody>
      </p:sp>
      <p:sp>
        <p:nvSpPr>
          <p:cNvPr id="30" name="Rectangle 29"/>
          <p:cNvSpPr/>
          <p:nvPr/>
        </p:nvSpPr>
        <p:spPr>
          <a:xfrm>
            <a:off x="10242075" y="5209351"/>
            <a:ext cx="836494" cy="407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a:t>
            </a:r>
            <a:endParaRPr lang="en-US" sz="1050"/>
          </a:p>
        </p:txBody>
      </p:sp>
      <p:cxnSp>
        <p:nvCxnSpPr>
          <p:cNvPr id="37" name="Straight Arrow Connector 36"/>
          <p:cNvCxnSpPr/>
          <p:nvPr/>
        </p:nvCxnSpPr>
        <p:spPr>
          <a:xfrm>
            <a:off x="10646655" y="4207215"/>
            <a:ext cx="0" cy="25484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673985" y="4915931"/>
            <a:ext cx="0" cy="25484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17579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CC1FC6-6982-4A34-815E-EA05A60EE446}"/>
              </a:ext>
            </a:extLst>
          </p:cNvPr>
          <p:cNvSpPr>
            <a:spLocks noGrp="1"/>
          </p:cNvSpPr>
          <p:nvPr>
            <p:ph type="title"/>
          </p:nvPr>
        </p:nvSpPr>
        <p:spPr>
          <a:xfrm>
            <a:off x="330972" y="244839"/>
            <a:ext cx="11805696" cy="819463"/>
          </a:xfrm>
        </p:spPr>
        <p:txBody>
          <a:bodyPr>
            <a:normAutofit/>
          </a:bodyPr>
          <a:lstStyle/>
          <a:p>
            <a:pPr algn="ctr"/>
            <a:r>
              <a:rPr lang="en-US" sz="3200" b="1"/>
              <a:t>Azure Data Factory Updated Flexible Application Model</a:t>
            </a:r>
          </a:p>
        </p:txBody>
      </p:sp>
      <p:sp>
        <p:nvSpPr>
          <p:cNvPr id="8" name="Rectangle: Rounded Corners 7">
            <a:extLst>
              <a:ext uri="{FF2B5EF4-FFF2-40B4-BE49-F238E27FC236}">
                <a16:creationId xmlns:a16="http://schemas.microsoft.com/office/drawing/2014/main" id="{C8A7B2E3-881B-442D-8249-454A7ACF5F37}"/>
              </a:ext>
            </a:extLst>
          </p:cNvPr>
          <p:cNvSpPr/>
          <p:nvPr/>
        </p:nvSpPr>
        <p:spPr>
          <a:xfrm>
            <a:off x="1818807" y="2443398"/>
            <a:ext cx="4781501" cy="2938072"/>
          </a:xfrm>
          <a:prstGeom prst="roundRect">
            <a:avLst/>
          </a:prstGeom>
          <a:solidFill>
            <a:schemeClr val="accent3">
              <a:alpha val="5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t"/>
          <a:lstStyle/>
          <a:p>
            <a:r>
              <a:rPr lang="en-US" sz="1400" b="1"/>
              <a:t>Pipeline</a:t>
            </a:r>
          </a:p>
        </p:txBody>
      </p:sp>
      <p:sp>
        <p:nvSpPr>
          <p:cNvPr id="10" name="Rectangle: Rounded Corners 9">
            <a:extLst>
              <a:ext uri="{FF2B5EF4-FFF2-40B4-BE49-F238E27FC236}">
                <a16:creationId xmlns:a16="http://schemas.microsoft.com/office/drawing/2014/main" id="{DB95A961-87BB-4EDA-926A-28B2B43D4DB3}"/>
              </a:ext>
            </a:extLst>
          </p:cNvPr>
          <p:cNvSpPr/>
          <p:nvPr/>
        </p:nvSpPr>
        <p:spPr>
          <a:xfrm>
            <a:off x="2151819" y="3138053"/>
            <a:ext cx="1653915"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Activity</a:t>
            </a:r>
          </a:p>
        </p:txBody>
      </p:sp>
      <p:sp>
        <p:nvSpPr>
          <p:cNvPr id="12" name="Rectangle: Rounded Corners 11">
            <a:extLst>
              <a:ext uri="{FF2B5EF4-FFF2-40B4-BE49-F238E27FC236}">
                <a16:creationId xmlns:a16="http://schemas.microsoft.com/office/drawing/2014/main" id="{7339A4A9-2CC4-4B06-B750-A81A25FEA2B9}"/>
              </a:ext>
            </a:extLst>
          </p:cNvPr>
          <p:cNvSpPr/>
          <p:nvPr/>
        </p:nvSpPr>
        <p:spPr>
          <a:xfrm>
            <a:off x="1634658" y="1504956"/>
            <a:ext cx="1034322" cy="70633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Triggers</a:t>
            </a:r>
          </a:p>
        </p:txBody>
      </p:sp>
      <p:sp>
        <p:nvSpPr>
          <p:cNvPr id="13" name="Rectangle: Rounded Corners 12">
            <a:extLst>
              <a:ext uri="{FF2B5EF4-FFF2-40B4-BE49-F238E27FC236}">
                <a16:creationId xmlns:a16="http://schemas.microsoft.com/office/drawing/2014/main" id="{2B0B1E80-A5C0-4FDC-B225-E65303541550}"/>
              </a:ext>
            </a:extLst>
          </p:cNvPr>
          <p:cNvSpPr/>
          <p:nvPr/>
        </p:nvSpPr>
        <p:spPr>
          <a:xfrm>
            <a:off x="229184" y="2572060"/>
            <a:ext cx="6371123" cy="442211"/>
          </a:xfrm>
          <a:prstGeom prst="roundRect">
            <a:avLst/>
          </a:prstGeom>
          <a:solidFill>
            <a:srgbClr val="000000">
              <a:alpha val="14902"/>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Pipeline Runs</a:t>
            </a:r>
          </a:p>
        </p:txBody>
      </p:sp>
      <p:sp>
        <p:nvSpPr>
          <p:cNvPr id="16" name="Rectangle: Rounded Corners 15">
            <a:extLst>
              <a:ext uri="{FF2B5EF4-FFF2-40B4-BE49-F238E27FC236}">
                <a16:creationId xmlns:a16="http://schemas.microsoft.com/office/drawing/2014/main" id="{A62D1E3A-121D-494A-B9B1-21198C9F9E6D}"/>
              </a:ext>
            </a:extLst>
          </p:cNvPr>
          <p:cNvSpPr/>
          <p:nvPr/>
        </p:nvSpPr>
        <p:spPr>
          <a:xfrm>
            <a:off x="275892" y="4587233"/>
            <a:ext cx="6324415" cy="427220"/>
          </a:xfrm>
          <a:prstGeom prst="roundRect">
            <a:avLst/>
          </a:prstGeom>
          <a:solidFill>
            <a:srgbClr val="000000">
              <a:alpha val="14902"/>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Activity Runs</a:t>
            </a:r>
          </a:p>
        </p:txBody>
      </p:sp>
      <p:sp>
        <p:nvSpPr>
          <p:cNvPr id="17" name="Rectangle: Rounded Corners 16">
            <a:extLst>
              <a:ext uri="{FF2B5EF4-FFF2-40B4-BE49-F238E27FC236}">
                <a16:creationId xmlns:a16="http://schemas.microsoft.com/office/drawing/2014/main" id="{3C7D96DB-F00F-4567-8BDC-92ED389EE015}"/>
              </a:ext>
            </a:extLst>
          </p:cNvPr>
          <p:cNvSpPr/>
          <p:nvPr/>
        </p:nvSpPr>
        <p:spPr>
          <a:xfrm>
            <a:off x="229183" y="1758716"/>
            <a:ext cx="6371123" cy="427220"/>
          </a:xfrm>
          <a:prstGeom prst="roundRect">
            <a:avLst/>
          </a:prstGeom>
          <a:solidFill>
            <a:srgbClr val="000000">
              <a:alpha val="12941"/>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Trigger Runs</a:t>
            </a:r>
          </a:p>
        </p:txBody>
      </p:sp>
      <p:sp>
        <p:nvSpPr>
          <p:cNvPr id="11" name="Rectangle: Rounded Corners 10">
            <a:extLst>
              <a:ext uri="{FF2B5EF4-FFF2-40B4-BE49-F238E27FC236}">
                <a16:creationId xmlns:a16="http://schemas.microsoft.com/office/drawing/2014/main" id="{71CB3F30-DFE2-4A99-87E2-47F07ACBE641}"/>
              </a:ext>
            </a:extLst>
          </p:cNvPr>
          <p:cNvSpPr/>
          <p:nvPr/>
        </p:nvSpPr>
        <p:spPr>
          <a:xfrm>
            <a:off x="4385153" y="2793165"/>
            <a:ext cx="1203555" cy="90019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Linked Service</a:t>
            </a:r>
          </a:p>
        </p:txBody>
      </p:sp>
      <p:sp>
        <p:nvSpPr>
          <p:cNvPr id="9" name="Rectangle: Rounded Corners 8">
            <a:extLst>
              <a:ext uri="{FF2B5EF4-FFF2-40B4-BE49-F238E27FC236}">
                <a16:creationId xmlns:a16="http://schemas.microsoft.com/office/drawing/2014/main" id="{16E138CF-FC3A-46B2-BC8B-9BC49B5043FC}"/>
              </a:ext>
            </a:extLst>
          </p:cNvPr>
          <p:cNvSpPr/>
          <p:nvPr/>
        </p:nvSpPr>
        <p:spPr>
          <a:xfrm>
            <a:off x="4469750" y="3974295"/>
            <a:ext cx="1083304"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Dataset</a:t>
            </a:r>
          </a:p>
        </p:txBody>
      </p:sp>
      <p:sp>
        <p:nvSpPr>
          <p:cNvPr id="2" name="Cloud 1">
            <a:extLst>
              <a:ext uri="{FF2B5EF4-FFF2-40B4-BE49-F238E27FC236}">
                <a16:creationId xmlns:a16="http://schemas.microsoft.com/office/drawing/2014/main" id="{BFAD6767-2179-4595-AE15-1452C5C47D37}"/>
              </a:ext>
            </a:extLst>
          </p:cNvPr>
          <p:cNvSpPr/>
          <p:nvPr/>
        </p:nvSpPr>
        <p:spPr>
          <a:xfrm>
            <a:off x="9900478" y="2793166"/>
            <a:ext cx="2142209" cy="1035886"/>
          </a:xfrm>
          <a:prstGeom prst="cloud">
            <a:avLst/>
          </a:prstGeom>
          <a:solidFill>
            <a:schemeClr val="accent5">
              <a:alpha val="50000"/>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Data Movement</a:t>
            </a:r>
          </a:p>
        </p:txBody>
      </p:sp>
      <p:sp>
        <p:nvSpPr>
          <p:cNvPr id="18" name="Cloud 17">
            <a:extLst>
              <a:ext uri="{FF2B5EF4-FFF2-40B4-BE49-F238E27FC236}">
                <a16:creationId xmlns:a16="http://schemas.microsoft.com/office/drawing/2014/main" id="{1B826AFB-FB5E-40D8-BB7A-158315618589}"/>
              </a:ext>
            </a:extLst>
          </p:cNvPr>
          <p:cNvSpPr/>
          <p:nvPr/>
        </p:nvSpPr>
        <p:spPr>
          <a:xfrm>
            <a:off x="8523167" y="3773621"/>
            <a:ext cx="2306093" cy="1172197"/>
          </a:xfrm>
          <a:prstGeom prst="cloud">
            <a:avLst/>
          </a:prstGeom>
          <a:solidFill>
            <a:schemeClr val="accent5">
              <a:alpha val="50000"/>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Data Transformation</a:t>
            </a:r>
          </a:p>
          <a:p>
            <a:pPr algn="ctr"/>
            <a:r>
              <a:rPr lang="en-US" sz="1200" b="1"/>
              <a:t>Dispatch</a:t>
            </a:r>
          </a:p>
        </p:txBody>
      </p:sp>
      <p:sp>
        <p:nvSpPr>
          <p:cNvPr id="21" name="Rectangle: Rounded Corners 20">
            <a:extLst>
              <a:ext uri="{FF2B5EF4-FFF2-40B4-BE49-F238E27FC236}">
                <a16:creationId xmlns:a16="http://schemas.microsoft.com/office/drawing/2014/main" id="{930093CF-D4CB-4156-A10D-1D5AFB4BACBF}"/>
              </a:ext>
            </a:extLst>
          </p:cNvPr>
          <p:cNvSpPr/>
          <p:nvPr/>
        </p:nvSpPr>
        <p:spPr>
          <a:xfrm>
            <a:off x="8019171" y="2634213"/>
            <a:ext cx="4247780" cy="2375000"/>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E9C237B-8E4E-4C9D-B99A-B3A7900C2A51}"/>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68822" y="3680706"/>
            <a:ext cx="1081835" cy="382249"/>
          </a:xfrm>
          <a:prstGeom prst="rect">
            <a:avLst/>
          </a:prstGeom>
          <a:effectLst>
            <a:outerShdw blurRad="50800" dist="38100" dir="8100000" algn="tr" rotWithShape="0">
              <a:prstClr val="black">
                <a:alpha val="40000"/>
              </a:prstClr>
            </a:outerShdw>
          </a:effectLst>
        </p:spPr>
      </p:pic>
      <p:pic>
        <p:nvPicPr>
          <p:cNvPr id="23" name="Picture 22">
            <a:extLst>
              <a:ext uri="{FF2B5EF4-FFF2-40B4-BE49-F238E27FC236}">
                <a16:creationId xmlns:a16="http://schemas.microsoft.com/office/drawing/2014/main" id="{458358FD-60CC-453D-B424-BA444A9B34E9}"/>
              </a:ext>
            </a:extLst>
          </p:cNvPr>
          <p:cNvPicPr>
            <a:picLocks noChangeAspect="1"/>
          </p:cNvPicPr>
          <p:nvPr/>
        </p:nvPicPr>
        <p:blipFill>
          <a:blip r:embed="rId4" cstate="email">
            <a:biLevel thresh="50000"/>
            <a:extLst>
              <a:ext uri="{28A0092B-C50C-407E-A947-70E740481C1C}">
                <a14:useLocalDpi xmlns:a14="http://schemas.microsoft.com/office/drawing/2010/main"/>
              </a:ext>
            </a:extLst>
          </a:blip>
          <a:stretch>
            <a:fillRect/>
          </a:stretch>
        </p:blipFill>
        <p:spPr>
          <a:xfrm>
            <a:off x="8316936" y="2804609"/>
            <a:ext cx="817209" cy="1012999"/>
          </a:xfrm>
          <a:prstGeom prst="rect">
            <a:avLst/>
          </a:prstGeom>
          <a:effectLst>
            <a:outerShdw blurRad="50800" dist="38100" dir="8100000" algn="tr" rotWithShape="0">
              <a:prstClr val="black">
                <a:alpha val="40000"/>
              </a:prstClr>
            </a:outerShdw>
          </a:effectLst>
        </p:spPr>
      </p:pic>
      <p:sp>
        <p:nvSpPr>
          <p:cNvPr id="15" name="Rectangle: Rounded Corners 14">
            <a:extLst>
              <a:ext uri="{FF2B5EF4-FFF2-40B4-BE49-F238E27FC236}">
                <a16:creationId xmlns:a16="http://schemas.microsoft.com/office/drawing/2014/main" id="{1261C74D-092B-4A3C-8BA6-B0AD46C7E6B3}"/>
              </a:ext>
            </a:extLst>
          </p:cNvPr>
          <p:cNvSpPr/>
          <p:nvPr/>
        </p:nvSpPr>
        <p:spPr>
          <a:xfrm>
            <a:off x="5411461" y="3510776"/>
            <a:ext cx="1051691" cy="613663"/>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050" b="1"/>
              <a:t>Integration Runtime</a:t>
            </a:r>
          </a:p>
        </p:txBody>
      </p:sp>
      <p:cxnSp>
        <p:nvCxnSpPr>
          <p:cNvPr id="25" name="Straight Arrow Connector 24">
            <a:extLst>
              <a:ext uri="{FF2B5EF4-FFF2-40B4-BE49-F238E27FC236}">
                <a16:creationId xmlns:a16="http://schemas.microsoft.com/office/drawing/2014/main" id="{0CDB4CA3-984A-48FA-A594-0920A0171355}"/>
              </a:ext>
            </a:extLst>
          </p:cNvPr>
          <p:cNvCxnSpPr>
            <a:cxnSpLocks/>
            <a:stCxn id="15" idx="3"/>
            <a:endCxn id="21" idx="1"/>
          </p:cNvCxnSpPr>
          <p:nvPr/>
        </p:nvCxnSpPr>
        <p:spPr>
          <a:xfrm>
            <a:off x="6463152" y="3817608"/>
            <a:ext cx="1556019" cy="4105"/>
          </a:xfrm>
          <a:prstGeom prst="straightConnector1">
            <a:avLst/>
          </a:prstGeom>
          <a:ln>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E7FA3C0-42A3-49A3-8973-AC727D8F2B85}"/>
              </a:ext>
            </a:extLst>
          </p:cNvPr>
          <p:cNvCxnSpPr>
            <a:cxnSpLocks/>
            <a:stCxn id="12" idx="3"/>
            <a:endCxn id="8" idx="0"/>
          </p:cNvCxnSpPr>
          <p:nvPr/>
        </p:nvCxnSpPr>
        <p:spPr>
          <a:xfrm>
            <a:off x="2668980" y="1858125"/>
            <a:ext cx="1540578" cy="585273"/>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tangle: Rounded Corners 44">
            <a:extLst>
              <a:ext uri="{FF2B5EF4-FFF2-40B4-BE49-F238E27FC236}">
                <a16:creationId xmlns:a16="http://schemas.microsoft.com/office/drawing/2014/main" id="{E7A00D51-31B3-4D80-AD3F-BF772E08C8F1}"/>
              </a:ext>
            </a:extLst>
          </p:cNvPr>
          <p:cNvSpPr/>
          <p:nvPr/>
        </p:nvSpPr>
        <p:spPr>
          <a:xfrm>
            <a:off x="2329066" y="3680706"/>
            <a:ext cx="1653915"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Activity</a:t>
            </a:r>
          </a:p>
        </p:txBody>
      </p:sp>
      <p:sp>
        <p:nvSpPr>
          <p:cNvPr id="46" name="Rectangle: Rounded Corners 45">
            <a:extLst>
              <a:ext uri="{FF2B5EF4-FFF2-40B4-BE49-F238E27FC236}">
                <a16:creationId xmlns:a16="http://schemas.microsoft.com/office/drawing/2014/main" id="{05B0BD56-7608-40C6-B866-F46E8687DFDB}"/>
              </a:ext>
            </a:extLst>
          </p:cNvPr>
          <p:cNvSpPr/>
          <p:nvPr/>
        </p:nvSpPr>
        <p:spPr>
          <a:xfrm>
            <a:off x="2531285" y="4259761"/>
            <a:ext cx="1653915"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Activity</a:t>
            </a:r>
          </a:p>
        </p:txBody>
      </p:sp>
    </p:spTree>
    <p:extLst>
      <p:ext uri="{BB962C8B-B14F-4D97-AF65-F5344CB8AC3E}">
        <p14:creationId xmlns:p14="http://schemas.microsoft.com/office/powerpoint/2010/main" val="394487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791" y="178276"/>
            <a:ext cx="11244315" cy="656882"/>
          </a:xfrm>
        </p:spPr>
        <p:txBody>
          <a:bodyPr>
            <a:noAutofit/>
          </a:bodyPr>
          <a:lstStyle/>
          <a:p>
            <a:r>
              <a:rPr lang="en-US" sz="4000" b="1">
                <a:solidFill>
                  <a:srgbClr val="0078D7"/>
                </a:solidFill>
              </a:rPr>
              <a:t>ADF: Cloud-First Data Integration Objectives</a:t>
            </a:r>
          </a:p>
        </p:txBody>
      </p:sp>
      <p:sp>
        <p:nvSpPr>
          <p:cNvPr id="3" name="Content Placeholder 2"/>
          <p:cNvSpPr>
            <a:spLocks noGrp="1"/>
          </p:cNvSpPr>
          <p:nvPr>
            <p:ph idx="1"/>
          </p:nvPr>
        </p:nvSpPr>
        <p:spPr>
          <a:xfrm>
            <a:off x="540327" y="1288473"/>
            <a:ext cx="11040380" cy="5495456"/>
          </a:xfrm>
        </p:spPr>
        <p:txBody>
          <a:bodyPr/>
          <a:lstStyle/>
          <a:p>
            <a:r>
              <a:rPr lang="en-US" sz="2400"/>
              <a:t>Consume hybrid disparate data</a:t>
            </a:r>
          </a:p>
          <a:p>
            <a:pPr lvl="1"/>
            <a:r>
              <a:rPr lang="en-US" sz="1800"/>
              <a:t>On-</a:t>
            </a:r>
            <a:r>
              <a:rPr lang="en-US" sz="1800" err="1"/>
              <a:t>prem</a:t>
            </a:r>
            <a:r>
              <a:rPr lang="en-US" sz="1800"/>
              <a:t> + Cloud</a:t>
            </a:r>
          </a:p>
          <a:p>
            <a:pPr lvl="1"/>
            <a:r>
              <a:rPr lang="en-US" sz="1800"/>
              <a:t>Grow ADF ecosystem of structured, un-structured, semi-structured data connectors</a:t>
            </a:r>
          </a:p>
          <a:p>
            <a:r>
              <a:rPr lang="en-US" sz="2400"/>
              <a:t>Calculate and format data for analytics</a:t>
            </a:r>
          </a:p>
          <a:p>
            <a:pPr lvl="1"/>
            <a:r>
              <a:rPr lang="en-US" sz="1800"/>
              <a:t>Transform, aggregate, join, normalize</a:t>
            </a:r>
          </a:p>
          <a:p>
            <a:pPr lvl="1"/>
            <a:r>
              <a:rPr lang="en-US" sz="1800"/>
              <a:t>Separate data flow (transformation) from control flow (orchestration)</a:t>
            </a:r>
          </a:p>
          <a:p>
            <a:r>
              <a:rPr lang="en-US" sz="2400"/>
              <a:t>Address large-scale Big Data requirements</a:t>
            </a:r>
          </a:p>
          <a:p>
            <a:pPr lvl="1"/>
            <a:r>
              <a:rPr lang="en-US" sz="1800"/>
              <a:t>Scale-up or Scale-out data movement and transformation</a:t>
            </a:r>
          </a:p>
          <a:p>
            <a:pPr lvl="1"/>
            <a:r>
              <a:rPr lang="en-US" sz="1800"/>
              <a:t>Support multiple processing engines</a:t>
            </a:r>
          </a:p>
          <a:p>
            <a:r>
              <a:rPr lang="en-US" sz="2400"/>
              <a:t>Operationalize</a:t>
            </a:r>
          </a:p>
          <a:p>
            <a:pPr lvl="1"/>
            <a:r>
              <a:rPr lang="en-US" sz="1800"/>
              <a:t>Support flexible scheduling and triggering mechanism for broad range of use cases</a:t>
            </a:r>
          </a:p>
          <a:p>
            <a:pPr lvl="1"/>
            <a:r>
              <a:rPr lang="en-US" sz="1800"/>
              <a:t>Manage &amp; monitor multiple pipelines (via Azure Monitor &amp; OMS)</a:t>
            </a:r>
          </a:p>
          <a:p>
            <a:pPr lvl="1"/>
            <a:r>
              <a:rPr lang="en-US" sz="1800"/>
              <a:t>Support secure VNET environments</a:t>
            </a:r>
          </a:p>
          <a:p>
            <a:r>
              <a:rPr lang="en-US" sz="2400"/>
              <a:t>Lift and Shift SSIS to the Cloud</a:t>
            </a:r>
          </a:p>
          <a:p>
            <a:pPr lvl="1"/>
            <a:r>
              <a:rPr lang="en-US" sz="1800"/>
              <a:t>Execute SSIS packages in ADF Integration Runtime</a:t>
            </a:r>
          </a:p>
        </p:txBody>
      </p:sp>
    </p:spTree>
    <p:extLst>
      <p:ext uri="{BB962C8B-B14F-4D97-AF65-F5344CB8AC3E}">
        <p14:creationId xmlns:p14="http://schemas.microsoft.com/office/powerpoint/2010/main" val="265639637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5" y="41048"/>
            <a:ext cx="9787096" cy="707886"/>
          </a:xfrm>
          <a:prstGeom prst="rect">
            <a:avLst/>
          </a:prstGeom>
          <a:noFill/>
        </p:spPr>
        <p:txBody>
          <a:bodyPr wrap="square" rtlCol="0">
            <a:spAutoFit/>
          </a:bodyPr>
          <a:lstStyle/>
          <a:p>
            <a:pPr defTabSz="621716"/>
            <a:r>
              <a:rPr lang="en-US" sz="4000" b="1" spc="-102">
                <a:ln w="3175">
                  <a:noFill/>
                </a:ln>
                <a:solidFill>
                  <a:srgbClr val="0078D7"/>
                </a:solidFill>
                <a:latin typeface="+mj-lt"/>
                <a:cs typeface="Segoe UI" pitchFamily="34" charset="0"/>
              </a:rPr>
              <a:t>ADF: Cloud-First Data Integration Scenarios</a:t>
            </a:r>
          </a:p>
        </p:txBody>
      </p:sp>
      <p:sp>
        <p:nvSpPr>
          <p:cNvPr id="5" name="TextBox 4"/>
          <p:cNvSpPr txBox="1"/>
          <p:nvPr/>
        </p:nvSpPr>
        <p:spPr>
          <a:xfrm>
            <a:off x="363681" y="1130407"/>
            <a:ext cx="11188981" cy="5324535"/>
          </a:xfrm>
          <a:prstGeom prst="rect">
            <a:avLst/>
          </a:prstGeom>
          <a:noFill/>
        </p:spPr>
        <p:txBody>
          <a:bodyPr wrap="square" rtlCol="0">
            <a:spAutoFit/>
          </a:bodyPr>
          <a:lstStyle/>
          <a:p>
            <a:pPr defTabSz="621716"/>
            <a:r>
              <a:rPr lang="en-US" sz="2000">
                <a:cs typeface="Calibri" panose="020F0502020204030204" pitchFamily="34" charset="0"/>
              </a:rPr>
              <a:t>Lift and Shift to the Cloud</a:t>
            </a:r>
          </a:p>
          <a:p>
            <a:pPr marL="816002" lvl="1" indent="-349715" defTabSz="621716">
              <a:buFont typeface="Arial" panose="020B0604020202020204" pitchFamily="34" charset="0"/>
              <a:buChar char="•"/>
            </a:pPr>
            <a:r>
              <a:rPr lang="en-US" sz="2000">
                <a:cs typeface="Calibri" panose="020F0502020204030204" pitchFamily="34" charset="0"/>
              </a:rPr>
              <a:t>Migrate on-</a:t>
            </a:r>
            <a:r>
              <a:rPr lang="en-US" sz="2000" err="1">
                <a:cs typeface="Calibri" panose="020F0502020204030204" pitchFamily="34" charset="0"/>
              </a:rPr>
              <a:t>prem</a:t>
            </a:r>
            <a:r>
              <a:rPr lang="en-US" sz="2000">
                <a:cs typeface="Calibri" panose="020F0502020204030204" pitchFamily="34" charset="0"/>
              </a:rPr>
              <a:t> DW to Azure</a:t>
            </a:r>
          </a:p>
          <a:p>
            <a:pPr marL="816002" lvl="1" indent="-349715" defTabSz="621716">
              <a:buFont typeface="Arial" panose="020B0604020202020204" pitchFamily="34" charset="0"/>
              <a:buChar char="•"/>
            </a:pPr>
            <a:r>
              <a:rPr lang="en-US" sz="2000">
                <a:cs typeface="Calibri" panose="020F0502020204030204" pitchFamily="34" charset="0"/>
              </a:rPr>
              <a:t>Lift and shift existing on-</a:t>
            </a:r>
            <a:r>
              <a:rPr lang="en-US" sz="2000" err="1">
                <a:cs typeface="Calibri" panose="020F0502020204030204" pitchFamily="34" charset="0"/>
              </a:rPr>
              <a:t>prem</a:t>
            </a:r>
            <a:r>
              <a:rPr lang="en-US" sz="2000">
                <a:cs typeface="Calibri" panose="020F0502020204030204" pitchFamily="34" charset="0"/>
              </a:rPr>
              <a:t> SSIS packages to cloud</a:t>
            </a:r>
          </a:p>
          <a:p>
            <a:pPr marL="816002" lvl="1" indent="-349715" defTabSz="621716">
              <a:buFont typeface="Arial" panose="020B0604020202020204" pitchFamily="34" charset="0"/>
              <a:buChar char="•"/>
            </a:pPr>
            <a:r>
              <a:rPr lang="en-US" sz="2000">
                <a:cs typeface="Calibri" panose="020F0502020204030204" pitchFamily="34" charset="0"/>
              </a:rPr>
              <a:t>No changes needed to migrate SSIS packages to Cloud service</a:t>
            </a:r>
          </a:p>
          <a:p>
            <a:pPr defTabSz="621716"/>
            <a:r>
              <a:rPr lang="en-US" sz="2000">
                <a:cs typeface="Calibri" panose="020F0502020204030204" pitchFamily="34" charset="0"/>
              </a:rPr>
              <a:t>DW Modernization</a:t>
            </a:r>
          </a:p>
          <a:p>
            <a:pPr marL="816002" lvl="1" indent="-349715" defTabSz="621716">
              <a:buFont typeface="Arial" panose="020B0604020202020204" pitchFamily="34" charset="0"/>
              <a:buChar char="•"/>
            </a:pPr>
            <a:r>
              <a:rPr lang="en-US" sz="2000">
                <a:cs typeface="Calibri" panose="020F0502020204030204" pitchFamily="34" charset="0"/>
              </a:rPr>
              <a:t>Modernizing DW arch to reduce cost &amp; scale to needs of big data (volume, variety, </a:t>
            </a:r>
            <a:r>
              <a:rPr lang="en-US" sz="2000" err="1">
                <a:cs typeface="Calibri" panose="020F0502020204030204" pitchFamily="34" charset="0"/>
              </a:rPr>
              <a:t>etc</a:t>
            </a:r>
            <a:r>
              <a:rPr lang="en-US" sz="2000">
                <a:cs typeface="Calibri" panose="020F0502020204030204" pitchFamily="34" charset="0"/>
              </a:rPr>
              <a:t>)</a:t>
            </a:r>
          </a:p>
          <a:p>
            <a:pPr marL="816002" lvl="1" indent="-349715" defTabSz="621716">
              <a:buFont typeface="Arial" panose="020B0604020202020204" pitchFamily="34" charset="0"/>
              <a:buChar char="•"/>
            </a:pPr>
            <a:r>
              <a:rPr lang="en-US" sz="2000">
                <a:cs typeface="Calibri" panose="020F0502020204030204" pitchFamily="34" charset="0"/>
              </a:rPr>
              <a:t>Flexible wall-clock and triggered event scheduling</a:t>
            </a:r>
          </a:p>
          <a:p>
            <a:pPr marL="816002" lvl="1" indent="-349715" defTabSz="621716">
              <a:buFont typeface="Arial" panose="020B0604020202020204" pitchFamily="34" charset="0"/>
              <a:buChar char="•"/>
            </a:pPr>
            <a:r>
              <a:rPr lang="en-US" sz="2000">
                <a:cs typeface="Calibri" panose="020F0502020204030204" pitchFamily="34" charset="0"/>
              </a:rPr>
              <a:t>Incremental Data Load</a:t>
            </a:r>
          </a:p>
          <a:p>
            <a:pPr defTabSz="621716"/>
            <a:r>
              <a:rPr lang="en-US" sz="2000">
                <a:cs typeface="Calibri" panose="020F0502020204030204" pitchFamily="34" charset="0"/>
              </a:rPr>
              <a:t>Build Data-Driven, Intelligent SaaS Application</a:t>
            </a:r>
          </a:p>
          <a:p>
            <a:pPr marL="816002" lvl="1" indent="-349715" defTabSz="621716">
              <a:buFont typeface="Arial" panose="020B0604020202020204" pitchFamily="34" charset="0"/>
              <a:buChar char="•"/>
            </a:pPr>
            <a:r>
              <a:rPr lang="en-US" sz="2000">
                <a:cs typeface="Calibri" panose="020F0502020204030204" pitchFamily="34" charset="0"/>
              </a:rPr>
              <a:t>C#, Python, PowerShell, ARM support</a:t>
            </a:r>
          </a:p>
          <a:p>
            <a:pPr defTabSz="621716"/>
            <a:r>
              <a:rPr lang="en-US" sz="2000">
                <a:cs typeface="Calibri" panose="020F0502020204030204" pitchFamily="34" charset="0"/>
              </a:rPr>
              <a:t>Big Data Analytics</a:t>
            </a:r>
          </a:p>
          <a:p>
            <a:pPr marL="752121" lvl="1" indent="-285750" defTabSz="621716">
              <a:buFont typeface="Arial" panose="020B0604020202020204" pitchFamily="34" charset="0"/>
              <a:buChar char="•"/>
            </a:pPr>
            <a:r>
              <a:rPr lang="en-US" sz="2000">
                <a:cs typeface="Calibri" panose="020F0502020204030204" pitchFamily="34" charset="0"/>
              </a:rPr>
              <a:t>Customer profiling, Product recommendations, Sentiment Analysis, Churn Analysis, Customized offers, customer usage tracking, customized marketing</a:t>
            </a:r>
          </a:p>
          <a:p>
            <a:pPr marL="752121" lvl="1" indent="-285750" defTabSz="621716">
              <a:buFont typeface="Arial" panose="020B0604020202020204" pitchFamily="34" charset="0"/>
              <a:buChar char="•"/>
            </a:pPr>
            <a:r>
              <a:rPr lang="en-US" sz="2000">
                <a:cs typeface="Calibri" panose="020F0502020204030204" pitchFamily="34" charset="0"/>
              </a:rPr>
              <a:t>On-demand Spark cluster support</a:t>
            </a:r>
          </a:p>
          <a:p>
            <a:pPr defTabSz="621716"/>
            <a:r>
              <a:rPr lang="en-US" sz="2000">
                <a:cs typeface="Calibri" panose="020F0502020204030204" pitchFamily="34" charset="0"/>
              </a:rPr>
              <a:t>Load your Data Lake</a:t>
            </a:r>
          </a:p>
          <a:p>
            <a:pPr marL="752121" lvl="1" indent="-285750" defTabSz="621716">
              <a:buFont typeface="Arial" panose="020B0604020202020204" pitchFamily="34" charset="0"/>
              <a:buChar char="•"/>
            </a:pPr>
            <a:r>
              <a:rPr lang="en-US" sz="2000">
                <a:cs typeface="Calibri" panose="020F0502020204030204" pitchFamily="34" charset="0"/>
              </a:rPr>
              <a:t>Separate control-flow to orchestrate complex patterns with branching, looping, conditional processing</a:t>
            </a:r>
          </a:p>
        </p:txBody>
      </p:sp>
    </p:spTree>
    <p:extLst>
      <p:ext uri="{BB962C8B-B14F-4D97-AF65-F5344CB8AC3E}">
        <p14:creationId xmlns:p14="http://schemas.microsoft.com/office/powerpoint/2010/main" val="228080071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1837" y="156110"/>
            <a:ext cx="11889564" cy="917575"/>
          </a:xfrm>
        </p:spPr>
        <p:txBody>
          <a:bodyPr/>
          <a:lstStyle/>
          <a:p>
            <a:r>
              <a:rPr lang="en-US" sz="4000" b="1">
                <a:solidFill>
                  <a:srgbClr val="0078D7"/>
                </a:solidFill>
              </a:rPr>
              <a:t>ADF V2 Improvements</a:t>
            </a:r>
          </a:p>
        </p:txBody>
      </p:sp>
      <p:sp>
        <p:nvSpPr>
          <p:cNvPr id="3" name="Text Placeholder 2"/>
          <p:cNvSpPr>
            <a:spLocks noGrp="1"/>
          </p:cNvSpPr>
          <p:nvPr>
            <p:ph type="body" sz="quarter" idx="10"/>
          </p:nvPr>
        </p:nvSpPr>
        <p:spPr>
          <a:xfrm>
            <a:off x="244163" y="1397117"/>
            <a:ext cx="11888787" cy="5078313"/>
          </a:xfrm>
        </p:spPr>
        <p:txBody>
          <a:bodyPr/>
          <a:lstStyle/>
          <a:p>
            <a:pPr marL="742950" indent="-742950">
              <a:buFont typeface="Wingdings" panose="05000000000000000000" pitchFamily="2" charset="2"/>
              <a:buChar char="Ø"/>
            </a:pPr>
            <a:r>
              <a:rPr lang="en-US" sz="2000" b="1">
                <a:latin typeface="+mn-lt"/>
              </a:rPr>
              <a:t>Integration Runtimes (IR) replace DMG, provide data movement and activity dispatch on-</a:t>
            </a:r>
            <a:r>
              <a:rPr lang="en-US" sz="2000" b="1" err="1">
                <a:latin typeface="+mn-lt"/>
              </a:rPr>
              <a:t>prem</a:t>
            </a:r>
            <a:r>
              <a:rPr lang="en-US" sz="2000" b="1">
                <a:latin typeface="+mn-lt"/>
              </a:rPr>
              <a:t> or in the cloud</a:t>
            </a:r>
          </a:p>
          <a:p>
            <a:pPr marL="742950" indent="-742950">
              <a:buFont typeface="Wingdings" panose="05000000000000000000" pitchFamily="2" charset="2"/>
              <a:buChar char="Ø"/>
            </a:pPr>
            <a:r>
              <a:rPr lang="en-US" sz="2000" b="1">
                <a:latin typeface="+mn-lt"/>
              </a:rPr>
              <a:t>Supports resources within virtual networks</a:t>
            </a:r>
          </a:p>
          <a:p>
            <a:pPr marL="742950" indent="-742950">
              <a:buFont typeface="Wingdings" panose="05000000000000000000" pitchFamily="2" charset="2"/>
              <a:buChar char="Ø"/>
            </a:pPr>
            <a:r>
              <a:rPr lang="en-US" sz="2000" b="1">
                <a:latin typeface="+mn-lt"/>
              </a:rPr>
              <a:t>Integration Runtime includes SSIS option to lift &amp; shift SSIS packages to the Cloud</a:t>
            </a:r>
          </a:p>
          <a:p>
            <a:pPr marL="742950" indent="-742950">
              <a:buFont typeface="Wingdings" panose="05000000000000000000" pitchFamily="2" charset="2"/>
              <a:buChar char="Ø"/>
            </a:pPr>
            <a:r>
              <a:rPr lang="en-US" sz="2000" b="1">
                <a:latin typeface="+mn-lt"/>
              </a:rPr>
              <a:t>Separation of “control flow” &amp; “data flow” capabilities for more flexible pipeline management</a:t>
            </a:r>
          </a:p>
          <a:p>
            <a:pPr marL="742950" indent="-742950">
              <a:buFont typeface="Wingdings" panose="05000000000000000000" pitchFamily="2" charset="2"/>
              <a:buChar char="Ø"/>
            </a:pPr>
            <a:r>
              <a:rPr lang="en-US" sz="2000" b="1">
                <a:latin typeface="+mn-lt"/>
              </a:rPr>
              <a:t>Looping, conditionals, dependencies, parameters</a:t>
            </a:r>
          </a:p>
          <a:p>
            <a:pPr marL="742950" indent="-742950">
              <a:buFont typeface="Wingdings" panose="05000000000000000000" pitchFamily="2" charset="2"/>
              <a:buChar char="Ø"/>
            </a:pPr>
            <a:r>
              <a:rPr lang="en-US" sz="2000" b="1">
                <a:latin typeface="+mn-lt"/>
              </a:rPr>
              <a:t>Python SDK</a:t>
            </a:r>
          </a:p>
          <a:p>
            <a:pPr marL="742950" indent="-742950">
              <a:buFont typeface="Wingdings" panose="05000000000000000000" pitchFamily="2" charset="2"/>
              <a:buChar char="Ø"/>
            </a:pPr>
            <a:r>
              <a:rPr lang="en-US" sz="2000" b="1">
                <a:latin typeface="+mn-lt"/>
              </a:rPr>
              <a:t>Built-in Source Control Support</a:t>
            </a:r>
          </a:p>
          <a:p>
            <a:pPr marL="742950" indent="-742950">
              <a:buFont typeface="Wingdings" panose="05000000000000000000" pitchFamily="2" charset="2"/>
              <a:buChar char="Ø"/>
            </a:pPr>
            <a:r>
              <a:rPr lang="en-US" sz="2000" b="1">
                <a:latin typeface="+mn-lt"/>
              </a:rPr>
              <a:t>On-Demand Spark support</a:t>
            </a:r>
          </a:p>
          <a:p>
            <a:pPr marL="742950" indent="-742950">
              <a:buFont typeface="Wingdings" panose="05000000000000000000" pitchFamily="2" charset="2"/>
              <a:buChar char="Ø"/>
            </a:pPr>
            <a:r>
              <a:rPr lang="en-US" sz="2000" b="1">
                <a:latin typeface="+mn-lt"/>
              </a:rPr>
              <a:t>Transform data in Azure Databricks</a:t>
            </a:r>
          </a:p>
          <a:p>
            <a:pPr marL="742950" indent="-742950">
              <a:buFont typeface="Wingdings" panose="05000000000000000000" pitchFamily="2" charset="2"/>
              <a:buChar char="Ø"/>
            </a:pPr>
            <a:r>
              <a:rPr lang="en-US" sz="2000" b="1">
                <a:latin typeface="+mn-lt"/>
              </a:rPr>
              <a:t>Flexible pipeline scheduling with wall-clock, tumbling windows and triggered executions</a:t>
            </a:r>
          </a:p>
          <a:p>
            <a:pPr marL="742950" indent="-742950">
              <a:buFont typeface="Wingdings" panose="05000000000000000000" pitchFamily="2" charset="2"/>
              <a:buChar char="Ø"/>
            </a:pPr>
            <a:r>
              <a:rPr lang="en-US" sz="2000" b="1">
                <a:latin typeface="+mn-lt"/>
              </a:rPr>
              <a:t>Expanded use cases: From primarily time window-</a:t>
            </a:r>
            <a:r>
              <a:rPr lang="en-US" sz="2000" b="1">
                <a:latin typeface="+mn-lt"/>
                <a:sym typeface="Wingdings" panose="05000000000000000000" pitchFamily="2" charset="2"/>
              </a:rPr>
              <a:t>oriented pipelines, to trigger-based on-demand for more flexible ETL and data integration orchestrations</a:t>
            </a:r>
          </a:p>
          <a:p>
            <a:pPr marL="742950" indent="-742950">
              <a:buFont typeface="Wingdings" panose="05000000000000000000" pitchFamily="2" charset="2"/>
              <a:buChar char="Ø"/>
            </a:pPr>
            <a:r>
              <a:rPr lang="en-US" sz="2000" b="1">
                <a:latin typeface="+mn-lt"/>
              </a:rPr>
              <a:t>Graphical UI pipeline builder for a code-free experience</a:t>
            </a:r>
          </a:p>
          <a:p>
            <a:pPr marL="742950" indent="-742950">
              <a:buFont typeface="Wingdings" panose="05000000000000000000" pitchFamily="2" charset="2"/>
              <a:buChar char="Ø"/>
            </a:pPr>
            <a:endParaRPr lang="en-US" sz="2000" b="1">
              <a:latin typeface="+mn-lt"/>
            </a:endParaRPr>
          </a:p>
        </p:txBody>
      </p:sp>
    </p:spTree>
    <p:extLst>
      <p:ext uri="{BB962C8B-B14F-4D97-AF65-F5344CB8AC3E}">
        <p14:creationId xmlns:p14="http://schemas.microsoft.com/office/powerpoint/2010/main" val="173116655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53" y="219074"/>
            <a:ext cx="11754075" cy="689883"/>
          </a:xfrm>
        </p:spPr>
        <p:txBody>
          <a:bodyPr/>
          <a:lstStyle/>
          <a:p>
            <a:r>
              <a:rPr lang="en-US" sz="3600" b="1">
                <a:solidFill>
                  <a:srgbClr val="0078D7"/>
                </a:solidFill>
              </a:rPr>
              <a:t>New ADF V2 Concepts</a:t>
            </a:r>
          </a:p>
        </p:txBody>
      </p:sp>
      <p:graphicFrame>
        <p:nvGraphicFramePr>
          <p:cNvPr id="5" name="Table 4"/>
          <p:cNvGraphicFramePr>
            <a:graphicFrameLocks noGrp="1"/>
          </p:cNvGraphicFramePr>
          <p:nvPr>
            <p:extLst>
              <p:ext uri="{D42A27DB-BD31-4B8C-83A1-F6EECF244321}">
                <p14:modId xmlns:p14="http://schemas.microsoft.com/office/powerpoint/2010/main" val="2325719579"/>
              </p:ext>
            </p:extLst>
          </p:nvPr>
        </p:nvGraphicFramePr>
        <p:xfrm>
          <a:off x="358246" y="1014156"/>
          <a:ext cx="11861463" cy="5755640"/>
        </p:xfrm>
        <a:graphic>
          <a:graphicData uri="http://schemas.openxmlformats.org/drawingml/2006/table">
            <a:tbl>
              <a:tblPr firstRow="1" bandRow="1">
                <a:tableStyleId>{5C22544A-7EE6-4342-B048-85BDC9FD1C3A}</a:tableStyleId>
              </a:tblPr>
              <a:tblGrid>
                <a:gridCol w="1803614">
                  <a:extLst>
                    <a:ext uri="{9D8B030D-6E8A-4147-A177-3AD203B41FA5}">
                      <a16:colId xmlns:a16="http://schemas.microsoft.com/office/drawing/2014/main" val="3064076189"/>
                    </a:ext>
                  </a:extLst>
                </a:gridCol>
                <a:gridCol w="6104028">
                  <a:extLst>
                    <a:ext uri="{9D8B030D-6E8A-4147-A177-3AD203B41FA5}">
                      <a16:colId xmlns:a16="http://schemas.microsoft.com/office/drawing/2014/main" val="415379260"/>
                    </a:ext>
                  </a:extLst>
                </a:gridCol>
                <a:gridCol w="3953821">
                  <a:extLst>
                    <a:ext uri="{9D8B030D-6E8A-4147-A177-3AD203B41FA5}">
                      <a16:colId xmlns:a16="http://schemas.microsoft.com/office/drawing/2014/main" val="3222632186"/>
                    </a:ext>
                  </a:extLst>
                </a:gridCol>
              </a:tblGrid>
              <a:tr h="370840">
                <a:tc>
                  <a:txBody>
                    <a:bodyPr/>
                    <a:lstStyle/>
                    <a:p>
                      <a:r>
                        <a:rPr lang="en-US" sz="1400" b="1"/>
                        <a:t>Concept</a:t>
                      </a:r>
                    </a:p>
                  </a:txBody>
                  <a:tcPr/>
                </a:tc>
                <a:tc>
                  <a:txBody>
                    <a:bodyPr/>
                    <a:lstStyle/>
                    <a:p>
                      <a:r>
                        <a:rPr lang="en-US" sz="1400" b="1"/>
                        <a:t>Description</a:t>
                      </a:r>
                    </a:p>
                  </a:txBody>
                  <a:tcPr/>
                </a:tc>
                <a:tc>
                  <a:txBody>
                    <a:bodyPr/>
                    <a:lstStyle/>
                    <a:p>
                      <a:r>
                        <a:rPr lang="en-US" sz="1400" b="1"/>
                        <a:t>Sample</a:t>
                      </a:r>
                    </a:p>
                  </a:txBody>
                  <a:tcPr/>
                </a:tc>
                <a:extLst>
                  <a:ext uri="{0D108BD9-81ED-4DB2-BD59-A6C34878D82A}">
                    <a16:rowId xmlns:a16="http://schemas.microsoft.com/office/drawing/2014/main" val="3196793586"/>
                  </a:ext>
                </a:extLst>
              </a:tr>
              <a:tr h="370840">
                <a:tc>
                  <a:txBody>
                    <a:bodyPr/>
                    <a:lstStyle/>
                    <a:p>
                      <a:r>
                        <a:rPr lang="en-US" sz="1100" b="1"/>
                        <a:t>Control Flow</a:t>
                      </a:r>
                    </a:p>
                  </a:txBody>
                  <a:tcPr/>
                </a:tc>
                <a:tc>
                  <a:txBody>
                    <a:bodyPr/>
                    <a:lstStyle/>
                    <a:p>
                      <a:pPr rtl="0" fontAlgn="base"/>
                      <a:r>
                        <a:rPr lang="en-US" sz="1050" b="0" i="0" kern="1200">
                          <a:solidFill>
                            <a:schemeClr val="dk1"/>
                          </a:solidFill>
                          <a:effectLst/>
                          <a:latin typeface="+mn-lt"/>
                          <a:ea typeface="+mn-ea"/>
                          <a:cs typeface="+mn-cs"/>
                        </a:rPr>
                        <a:t>Orchestration of pipeline activities that includes chaining activities in a sequence, branching, conditional branching based on an expression, parameters that can be defined at the pipeline level and arguments passed while invoking the pipeline on demand or from a trigger. Also includes custom state passing and looping containers, I.e. For-each, Do-Until iterators.</a:t>
                      </a:r>
                      <a:endParaRPr lang="en-US" sz="1050"/>
                    </a:p>
                  </a:txBody>
                  <a:tcPr/>
                </a:tc>
                <a:tc>
                  <a:txBody>
                    <a:bodyPr/>
                    <a:lstStyle/>
                    <a:p>
                      <a:r>
                        <a:rPr lang="en-US" sz="1050"/>
                        <a:t>{ "name":"</a:t>
                      </a:r>
                      <a:r>
                        <a:rPr lang="en-US" sz="1050" err="1"/>
                        <a:t>MyForEachActivityName</a:t>
                      </a:r>
                      <a:r>
                        <a:rPr lang="en-US" sz="1050"/>
                        <a:t>",</a:t>
                      </a:r>
                    </a:p>
                    <a:p>
                      <a:r>
                        <a:rPr lang="en-US" sz="1050"/>
                        <a:t>"type":"</a:t>
                      </a:r>
                      <a:r>
                        <a:rPr lang="en-US" sz="1050" err="1"/>
                        <a:t>ForEach</a:t>
                      </a:r>
                      <a:r>
                        <a:rPr lang="en-US" sz="1050"/>
                        <a:t>",</a:t>
                      </a:r>
                    </a:p>
                    <a:p>
                      <a:r>
                        <a:rPr lang="en-US" sz="1050"/>
                        <a:t>"</a:t>
                      </a:r>
                      <a:r>
                        <a:rPr lang="en-US" sz="1050" err="1"/>
                        <a:t>typeProperties</a:t>
                      </a:r>
                      <a:r>
                        <a:rPr lang="en-US" sz="1050"/>
                        <a:t>":{ "</a:t>
                      </a:r>
                      <a:r>
                        <a:rPr lang="en-US" sz="1050" err="1"/>
                        <a:t>isSequential</a:t>
                      </a:r>
                      <a:r>
                        <a:rPr lang="en-US" sz="1050"/>
                        <a:t>":"true", "items":"@pipeline().</a:t>
                      </a:r>
                      <a:r>
                        <a:rPr lang="en-US" sz="1050" err="1"/>
                        <a:t>parameters.mySinkDatasetFolderPathCollection</a:t>
                      </a:r>
                      <a:r>
                        <a:rPr lang="en-US" sz="1050"/>
                        <a:t>",</a:t>
                      </a:r>
                    </a:p>
                    <a:p>
                      <a:r>
                        <a:rPr lang="en-US" sz="1050"/>
                        <a:t>"activities":[</a:t>
                      </a:r>
                    </a:p>
                    <a:p>
                      <a:r>
                        <a:rPr lang="en-US" sz="1050"/>
                        <a:t>{</a:t>
                      </a:r>
                    </a:p>
                    <a:p>
                      <a:r>
                        <a:rPr lang="en-US" sz="1050"/>
                        <a:t>"name":"</a:t>
                      </a:r>
                      <a:r>
                        <a:rPr lang="en-US" sz="1050" err="1"/>
                        <a:t>MyCopyActivity</a:t>
                      </a:r>
                      <a:r>
                        <a:rPr lang="en-US" sz="1050"/>
                        <a:t>", "</a:t>
                      </a:r>
                      <a:r>
                        <a:rPr lang="en-US" sz="1050" err="1"/>
                        <a:t>type":"Copy</a:t>
                      </a:r>
                      <a:r>
                        <a:rPr lang="en-US" sz="1050"/>
                        <a:t>", "</a:t>
                      </a:r>
                      <a:r>
                        <a:rPr lang="en-US" sz="1050" err="1"/>
                        <a:t>typeProperties</a:t>
                      </a:r>
                      <a:r>
                        <a:rPr lang="en-US" sz="1050"/>
                        <a:t>": …</a:t>
                      </a:r>
                      <a:endParaRPr lang="en-US" sz="1200"/>
                    </a:p>
                  </a:txBody>
                  <a:tcPr/>
                </a:tc>
                <a:extLst>
                  <a:ext uri="{0D108BD9-81ED-4DB2-BD59-A6C34878D82A}">
                    <a16:rowId xmlns:a16="http://schemas.microsoft.com/office/drawing/2014/main" val="723897018"/>
                  </a:ext>
                </a:extLst>
              </a:tr>
              <a:tr h="370840">
                <a:tc>
                  <a:txBody>
                    <a:bodyPr/>
                    <a:lstStyle/>
                    <a:p>
                      <a:r>
                        <a:rPr lang="en-US" sz="1100" b="1"/>
                        <a:t>Runs</a:t>
                      </a:r>
                    </a:p>
                  </a:txBody>
                  <a:tcPr/>
                </a:tc>
                <a:tc>
                  <a:txBody>
                    <a:bodyPr/>
                    <a:lstStyle/>
                    <a:p>
                      <a:r>
                        <a:rPr lang="en-US" sz="1050" b="0" i="0" kern="1200">
                          <a:solidFill>
                            <a:schemeClr val="dk1"/>
                          </a:solidFill>
                          <a:effectLst/>
                          <a:latin typeface="+mn-lt"/>
                          <a:ea typeface="+mn-ea"/>
                          <a:cs typeface="+mn-cs"/>
                        </a:rPr>
                        <a:t>A Run is an instance of the pipeline execution. Pipeline Runs are typically instantiated by passing the arguments to the parameters defined in the Pipelines. The arguments can be passed manually or properties created by the Triggers.</a:t>
                      </a:r>
                      <a:endParaRPr lang="en-US" sz="1100"/>
                    </a:p>
                  </a:txBody>
                  <a:tcPr/>
                </a:tc>
                <a:tc>
                  <a:txBody>
                    <a:bodyPr/>
                    <a:lstStyle/>
                    <a:p>
                      <a:r>
                        <a:rPr lang="nn-NO" sz="1100"/>
                        <a:t>POST </a:t>
                      </a:r>
                      <a:r>
                        <a:rPr lang="nn-NO" sz="1100">
                          <a:hlinkClick r:id="rId3"/>
                        </a:rPr>
                        <a:t>https://management.azure.com/subscriptions/&lt;subId&gt;/resourceGroups/&lt;resourceGroupName&gt;/providers/Microsoft.DataFactory/factories/&lt;dataFactoryName&gt;/pipelines/&lt;pipelineName&gt;/createRun?api-version=2017-03-01-preview</a:t>
                      </a:r>
                      <a:endParaRPr lang="en-US" sz="1100"/>
                    </a:p>
                  </a:txBody>
                  <a:tcPr/>
                </a:tc>
                <a:extLst>
                  <a:ext uri="{0D108BD9-81ED-4DB2-BD59-A6C34878D82A}">
                    <a16:rowId xmlns:a16="http://schemas.microsoft.com/office/drawing/2014/main" val="2600773135"/>
                  </a:ext>
                </a:extLst>
              </a:tr>
              <a:tr h="370840">
                <a:tc>
                  <a:txBody>
                    <a:bodyPr/>
                    <a:lstStyle/>
                    <a:p>
                      <a:r>
                        <a:rPr lang="en-US" sz="1050" b="1"/>
                        <a:t>Activity Logs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Every activity execution in a pipeline generates activity start and activity end logs event</a:t>
                      </a:r>
                    </a:p>
                  </a:txBody>
                  <a:tcPr/>
                </a:tc>
                <a:tc>
                  <a:txBody>
                    <a:bodyPr/>
                    <a:lstStyle/>
                    <a:p>
                      <a:endParaRPr lang="en-US" sz="1100"/>
                    </a:p>
                  </a:txBody>
                  <a:tcPr/>
                </a:tc>
                <a:extLst>
                  <a:ext uri="{0D108BD9-81ED-4DB2-BD59-A6C34878D82A}">
                    <a16:rowId xmlns:a16="http://schemas.microsoft.com/office/drawing/2014/main" val="66431285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b="1"/>
                        <a:t>Integration Runtime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Replaces DMG as a way to move &amp; process data in Azure PaaS Services, self-hosted or on </a:t>
                      </a:r>
                      <a:r>
                        <a:rPr lang="en-US" sz="1000" err="1"/>
                        <a:t>prem</a:t>
                      </a:r>
                      <a:r>
                        <a:rPr lang="en-US" sz="1000"/>
                        <a:t> or IaaS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Works with VNETs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Enables SSIS package execution</a:t>
                      </a:r>
                    </a:p>
                  </a:txBody>
                  <a:tcPr/>
                </a:tc>
                <a:tc>
                  <a:txBody>
                    <a:bodyPr/>
                    <a:lstStyle/>
                    <a:p>
                      <a:r>
                        <a:rPr lang="en-US" sz="1000"/>
                        <a:t>Set-AzureRmDataFactoryV2IntegrationRuntime -Name $</a:t>
                      </a:r>
                      <a:r>
                        <a:rPr lang="en-US" sz="1000" err="1"/>
                        <a:t>integrationRuntimeName</a:t>
                      </a:r>
                      <a:r>
                        <a:rPr lang="en-US" sz="1000"/>
                        <a:t> -Type </a:t>
                      </a:r>
                      <a:r>
                        <a:rPr lang="en-US" sz="1000" err="1"/>
                        <a:t>SelfHosted</a:t>
                      </a:r>
                      <a:endParaRPr lang="en-US" sz="400"/>
                    </a:p>
                  </a:txBody>
                  <a:tcPr/>
                </a:tc>
                <a:extLst>
                  <a:ext uri="{0D108BD9-81ED-4DB2-BD59-A6C34878D82A}">
                    <a16:rowId xmlns:a16="http://schemas.microsoft.com/office/drawing/2014/main" val="1389221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b="1"/>
                        <a:t>Scheduling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Flexible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Wall-clock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Event-based triggers</a:t>
                      </a:r>
                    </a:p>
                  </a:txBody>
                  <a:tcPr/>
                </a:tc>
                <a:tc>
                  <a:txBody>
                    <a:bodyPr/>
                    <a:lstStyle/>
                    <a:p>
                      <a:pPr rtl="0" fontAlgn="base"/>
                      <a:r>
                        <a:rPr lang="en-US" sz="800" b="0" i="0" kern="1200" dirty="0">
                          <a:solidFill>
                            <a:schemeClr val="dk1"/>
                          </a:solidFill>
                          <a:effectLst/>
                          <a:latin typeface="+mn-lt"/>
                          <a:ea typeface="+mn-ea"/>
                          <a:cs typeface="+mn-cs"/>
                        </a:rPr>
                        <a:t>"type": "</a:t>
                      </a:r>
                      <a:r>
                        <a:rPr lang="en-US" sz="800" b="0" i="0" kern="1200" dirty="0" err="1">
                          <a:solidFill>
                            <a:schemeClr val="dk1"/>
                          </a:solidFill>
                          <a:effectLst/>
                          <a:latin typeface="+mn-lt"/>
                          <a:ea typeface="+mn-ea"/>
                          <a:cs typeface="+mn-cs"/>
                        </a:rPr>
                        <a:t>ScheduleTrigger</a:t>
                      </a:r>
                      <a:r>
                        <a:rPr lang="en-US" sz="800" b="0" i="0" kern="1200" dirty="0">
                          <a:solidFill>
                            <a:schemeClr val="dk1"/>
                          </a:solidFill>
                          <a:effectLst/>
                          <a:latin typeface="+mn-lt"/>
                          <a:ea typeface="+mn-ea"/>
                          <a:cs typeface="+mn-cs"/>
                        </a:rPr>
                        <a: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typeProperties</a:t>
                      </a:r>
                      <a:r>
                        <a:rPr lang="en-US" sz="800" b="0" i="0" kern="1200" dirty="0">
                          <a:solidFill>
                            <a:schemeClr val="dk1"/>
                          </a:solidFill>
                          <a:effectLst/>
                          <a:latin typeface="+mn-lt"/>
                          <a:ea typeface="+mn-ea"/>
                          <a:cs typeface="+mn-cs"/>
                        </a:rPr>
                        <a:t>": { </a:t>
                      </a:r>
                    </a:p>
                    <a:p>
                      <a:pPr rtl="0" fontAlgn="base"/>
                      <a:r>
                        <a:rPr lang="en-US" sz="800" b="0" i="0" kern="1200" dirty="0">
                          <a:solidFill>
                            <a:schemeClr val="dk1"/>
                          </a:solidFill>
                          <a:effectLst/>
                          <a:latin typeface="+mn-lt"/>
                          <a:ea typeface="+mn-ea"/>
                          <a:cs typeface="+mn-cs"/>
                        </a:rPr>
                        <a:t>      "recurrence": { </a:t>
                      </a:r>
                    </a:p>
                    <a:p>
                      <a:pPr rtl="0" fontAlgn="base"/>
                      <a:r>
                        <a:rPr lang="en-US" sz="800" b="0" i="0" kern="1200" dirty="0">
                          <a:solidFill>
                            <a:schemeClr val="dk1"/>
                          </a:solidFill>
                          <a:effectLst/>
                          <a:latin typeface="+mn-lt"/>
                          <a:ea typeface="+mn-ea"/>
                          <a:cs typeface="+mn-cs"/>
                        </a:rPr>
                        <a:t>        "frequency": &lt;&lt;Minute, Hour, Day, Week, Year&gt;&gt;, </a:t>
                      </a:r>
                    </a:p>
                    <a:p>
                      <a:pPr rtl="0" fontAlgn="base"/>
                      <a:r>
                        <a:rPr lang="en-US" sz="800" b="0" i="0" kern="1200" dirty="0">
                          <a:solidFill>
                            <a:schemeClr val="dk1"/>
                          </a:solidFill>
                          <a:effectLst/>
                          <a:latin typeface="+mn-lt"/>
                          <a:ea typeface="+mn-ea"/>
                          <a:cs typeface="+mn-cs"/>
                        </a:rPr>
                        <a:t>        "interval": &lt;&lt;int&gt;&gt;,             // optional, how often to fire (default to 1)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startTime</a:t>
                      </a:r>
                      <a:r>
                        <a:rPr lang="en-US" sz="800" b="0" i="0" kern="1200" dirty="0">
                          <a:solidFill>
                            <a:schemeClr val="dk1"/>
                          </a:solidFill>
                          <a:effectLst/>
                          <a:latin typeface="+mn-lt"/>
                          <a:ea typeface="+mn-ea"/>
                          <a:cs typeface="+mn-cs"/>
                        </a:rPr>
                        <a:t>": &lt;&lt;datetime&gt;&gt;,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endTime</a:t>
                      </a:r>
                      <a:r>
                        <a:rPr lang="en-US" sz="800" b="0" i="0" kern="1200" dirty="0">
                          <a:solidFill>
                            <a:schemeClr val="dk1"/>
                          </a:solidFill>
                          <a:effectLst/>
                          <a:latin typeface="+mn-lt"/>
                          <a:ea typeface="+mn-ea"/>
                          <a:cs typeface="+mn-cs"/>
                        </a:rPr>
                        <a:t>": &lt;&lt;datetime&gt;&gt;,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timeZone</a:t>
                      </a:r>
                      <a:r>
                        <a:rPr lang="en-US" sz="800" b="0" i="0" kern="1200" dirty="0">
                          <a:solidFill>
                            <a:schemeClr val="dk1"/>
                          </a:solidFill>
                          <a:effectLst/>
                          <a:latin typeface="+mn-lt"/>
                          <a:ea typeface="+mn-ea"/>
                          <a:cs typeface="+mn-cs"/>
                        </a:rPr>
                        <a:t>": &lt;&lt;default UTC&gt;&gt; </a:t>
                      </a:r>
                    </a:p>
                    <a:p>
                      <a:pPr rtl="0" fontAlgn="base"/>
                      <a:r>
                        <a:rPr lang="en-US" sz="800" b="0" i="0" kern="1200" dirty="0">
                          <a:solidFill>
                            <a:schemeClr val="dk1"/>
                          </a:solidFill>
                          <a:effectLst/>
                          <a:latin typeface="+mn-lt"/>
                          <a:ea typeface="+mn-ea"/>
                          <a:cs typeface="+mn-cs"/>
                        </a:rPr>
                        <a:t>        "schedule": {                    // optional (advanced scheduling specifics) </a:t>
                      </a:r>
                    </a:p>
                    <a:p>
                      <a:pPr rtl="0" fontAlgn="base"/>
                      <a:r>
                        <a:rPr lang="en-US" sz="800" b="0" i="0" kern="1200" dirty="0">
                          <a:solidFill>
                            <a:schemeClr val="dk1"/>
                          </a:solidFill>
                          <a:effectLst/>
                          <a:latin typeface="+mn-lt"/>
                          <a:ea typeface="+mn-ea"/>
                          <a:cs typeface="+mn-cs"/>
                        </a:rPr>
                        <a:t>          "hours": [&lt;&lt;0-24&gt;&gt;],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weekDays</a:t>
                      </a:r>
                      <a:r>
                        <a:rPr lang="en-US" sz="800" b="0" i="0" kern="1200" dirty="0">
                          <a:solidFill>
                            <a:schemeClr val="dk1"/>
                          </a:solidFill>
                          <a:effectLst/>
                          <a:latin typeface="+mn-lt"/>
                          <a:ea typeface="+mn-ea"/>
                          <a:cs typeface="+mn-cs"/>
                        </a:rPr>
                        <a:t>": ": [&lt;&lt;Monday-Sunday&gt;&gt;], </a:t>
                      </a:r>
                    </a:p>
                    <a:p>
                      <a:pPr rtl="0" fontAlgn="base"/>
                      <a:r>
                        <a:rPr lang="en-US" sz="800" b="0" i="0" kern="1200" dirty="0">
                          <a:solidFill>
                            <a:schemeClr val="dk1"/>
                          </a:solidFill>
                          <a:effectLst/>
                          <a:latin typeface="+mn-lt"/>
                          <a:ea typeface="+mn-ea"/>
                          <a:cs typeface="+mn-cs"/>
                        </a:rPr>
                        <a:t>          "minutes": [&lt;&lt;0-60&gt;&gt;],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monthDays</a:t>
                      </a:r>
                      <a:r>
                        <a:rPr lang="en-US" sz="800" b="0" i="0" kern="1200" dirty="0">
                          <a:solidFill>
                            <a:schemeClr val="dk1"/>
                          </a:solidFill>
                          <a:effectLst/>
                          <a:latin typeface="+mn-lt"/>
                          <a:ea typeface="+mn-ea"/>
                          <a:cs typeface="+mn-cs"/>
                        </a:rPr>
                        <a:t>": [&lt;&lt;1-31&gt;&gt;],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monthlyOccurences</a:t>
                      </a:r>
                      <a:r>
                        <a:rPr lang="en-US" sz="800" b="0" i="0" kern="1200" dirty="0">
                          <a:solidFill>
                            <a:schemeClr val="dk1"/>
                          </a:solidFill>
                          <a:effectLst/>
                          <a:latin typeface="+mn-lt"/>
                          <a:ea typeface="+mn-ea"/>
                          <a:cs typeface="+mn-cs"/>
                        </a:rPr>
                        <a:t>": [ </a:t>
                      </a:r>
                    </a:p>
                    <a:p>
                      <a:pPr rtl="0" fontAlgn="base"/>
                      <a:r>
                        <a:rPr lang="en-US" sz="800" b="0" i="0" kern="1200" dirty="0">
                          <a:solidFill>
                            <a:schemeClr val="dk1"/>
                          </a:solidFill>
                          <a:effectLst/>
                          <a:latin typeface="+mn-lt"/>
                          <a:ea typeface="+mn-ea"/>
                          <a:cs typeface="+mn-cs"/>
                        </a:rPr>
                        <a:t>               { </a:t>
                      </a:r>
                    </a:p>
                    <a:p>
                      <a:pPr rtl="0" fontAlgn="base"/>
                      <a:r>
                        <a:rPr lang="en-US" sz="800" b="0" i="0" kern="1200" dirty="0">
                          <a:solidFill>
                            <a:schemeClr val="dk1"/>
                          </a:solidFill>
                          <a:effectLst/>
                          <a:latin typeface="+mn-lt"/>
                          <a:ea typeface="+mn-ea"/>
                          <a:cs typeface="+mn-cs"/>
                        </a:rPr>
                        <a:t>                    "day": &lt;&lt;Monday-Sunday&gt;&gt;, </a:t>
                      </a:r>
                    </a:p>
                    <a:p>
                      <a:pPr rtl="0" fontAlgn="base"/>
                      <a:r>
                        <a:rPr lang="en-US" sz="800" b="0" i="0" kern="1200" dirty="0">
                          <a:solidFill>
                            <a:schemeClr val="dk1"/>
                          </a:solidFill>
                          <a:effectLst/>
                          <a:latin typeface="+mn-lt"/>
                          <a:ea typeface="+mn-ea"/>
                          <a:cs typeface="+mn-cs"/>
                        </a:rPr>
                        <a:t>                    "occurrence": &lt;&lt;1-5&gt;&gt; </a:t>
                      </a:r>
                    </a:p>
                  </a:txBody>
                  <a:tcPr/>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368553442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4" y="-1"/>
            <a:ext cx="12429287" cy="6991473"/>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82" y="0"/>
            <a:ext cx="12434710" cy="6994526"/>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608" name="Rectangle 607">
            <a:extLst>
              <a:ext uri="{FF2B5EF4-FFF2-40B4-BE49-F238E27FC236}">
                <a16:creationId xmlns:a16="http://schemas.microsoft.com/office/drawing/2014/main" id="{FD32CCE5-97D5-454B-96C0-E960CE74C6E0}"/>
              </a:ext>
            </a:extLst>
          </p:cNvPr>
          <p:cNvSpPr/>
          <p:nvPr/>
        </p:nvSpPr>
        <p:spPr>
          <a:xfrm>
            <a:off x="882" y="-1"/>
            <a:ext cx="12434710" cy="699452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610" name="Title 235">
            <a:extLst>
              <a:ext uri="{FF2B5EF4-FFF2-40B4-BE49-F238E27FC236}">
                <a16:creationId xmlns:a16="http://schemas.microsoft.com/office/drawing/2014/main" id="{8EF5C83F-18C6-4C7A-820C-7D3117ADFD76}"/>
              </a:ext>
            </a:extLst>
          </p:cNvPr>
          <p:cNvSpPr txBox="1">
            <a:spLocks/>
          </p:cNvSpPr>
          <p:nvPr/>
        </p:nvSpPr>
        <p:spPr>
          <a:xfrm>
            <a:off x="275482" y="3064076"/>
            <a:ext cx="11885514" cy="86637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896" spc="102">
                <a:solidFill>
                  <a:srgbClr val="505050"/>
                </a:solidFill>
                <a:latin typeface="Segoe UI Light"/>
              </a:rPr>
              <a:t>The world is changing</a:t>
            </a:r>
          </a:p>
        </p:txBody>
      </p:sp>
    </p:spTree>
    <p:extLst>
      <p:ext uri="{BB962C8B-B14F-4D97-AF65-F5344CB8AC3E}">
        <p14:creationId xmlns:p14="http://schemas.microsoft.com/office/powerpoint/2010/main" val="221761455"/>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14:presetBounceEnd="50000">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14:presetBounceEnd="50000">
                                      <p:stCondLst>
                                        <p:cond delay="0"/>
                                      </p:stCondLst>
                                      <p:childTnLst>
                                        <p:animMotion origin="layout" path="M 0 0.12361 L 0 0 " pathEditMode="relative" rAng="0" ptsTypes="AA" p14:bounceEnd="50000">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stCondLst>
                                        <p:cond delay="0"/>
                                      </p:stCondLst>
                                      <p:childTnLst>
                                        <p:animMotion origin="layout" path="M 0 0.12361 L 0 0 " pathEditMode="relative" rAng="0" ptsTypes="AA">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53" y="219074"/>
            <a:ext cx="11754075" cy="689883"/>
          </a:xfrm>
        </p:spPr>
        <p:txBody>
          <a:bodyPr/>
          <a:lstStyle/>
          <a:p>
            <a:r>
              <a:rPr lang="en-US" sz="3600" b="1">
                <a:solidFill>
                  <a:srgbClr val="0078D7"/>
                </a:solidFill>
              </a:rPr>
              <a:t>New ADF V2 Concepts</a:t>
            </a:r>
          </a:p>
        </p:txBody>
      </p:sp>
      <p:graphicFrame>
        <p:nvGraphicFramePr>
          <p:cNvPr id="5" name="Table 4"/>
          <p:cNvGraphicFramePr>
            <a:graphicFrameLocks noGrp="1"/>
          </p:cNvGraphicFramePr>
          <p:nvPr>
            <p:extLst>
              <p:ext uri="{D42A27DB-BD31-4B8C-83A1-F6EECF244321}">
                <p14:modId xmlns:p14="http://schemas.microsoft.com/office/powerpoint/2010/main" val="3664072467"/>
              </p:ext>
            </p:extLst>
          </p:nvPr>
        </p:nvGraphicFramePr>
        <p:xfrm>
          <a:off x="489857" y="1014156"/>
          <a:ext cx="11729852" cy="5222240"/>
        </p:xfrm>
        <a:graphic>
          <a:graphicData uri="http://schemas.openxmlformats.org/drawingml/2006/table">
            <a:tbl>
              <a:tblPr firstRow="1" bandRow="1">
                <a:tableStyleId>{5C22544A-7EE6-4342-B048-85BDC9FD1C3A}</a:tableStyleId>
              </a:tblPr>
              <a:tblGrid>
                <a:gridCol w="2068859">
                  <a:extLst>
                    <a:ext uri="{9D8B030D-6E8A-4147-A177-3AD203B41FA5}">
                      <a16:colId xmlns:a16="http://schemas.microsoft.com/office/drawing/2014/main" val="3064076189"/>
                    </a:ext>
                  </a:extLst>
                </a:gridCol>
                <a:gridCol w="5707172">
                  <a:extLst>
                    <a:ext uri="{9D8B030D-6E8A-4147-A177-3AD203B41FA5}">
                      <a16:colId xmlns:a16="http://schemas.microsoft.com/office/drawing/2014/main" val="415379260"/>
                    </a:ext>
                  </a:extLst>
                </a:gridCol>
                <a:gridCol w="3953821">
                  <a:extLst>
                    <a:ext uri="{9D8B030D-6E8A-4147-A177-3AD203B41FA5}">
                      <a16:colId xmlns:a16="http://schemas.microsoft.com/office/drawing/2014/main" val="3222632186"/>
                    </a:ext>
                  </a:extLst>
                </a:gridCol>
              </a:tblGrid>
              <a:tr h="370840">
                <a:tc>
                  <a:txBody>
                    <a:bodyPr/>
                    <a:lstStyle/>
                    <a:p>
                      <a:r>
                        <a:rPr lang="en-US" sz="1400" b="1"/>
                        <a:t>Concept</a:t>
                      </a:r>
                    </a:p>
                  </a:txBody>
                  <a:tcPr/>
                </a:tc>
                <a:tc>
                  <a:txBody>
                    <a:bodyPr/>
                    <a:lstStyle/>
                    <a:p>
                      <a:r>
                        <a:rPr lang="en-US" sz="1400" b="1"/>
                        <a:t>Description</a:t>
                      </a:r>
                    </a:p>
                  </a:txBody>
                  <a:tcPr/>
                </a:tc>
                <a:tc>
                  <a:txBody>
                    <a:bodyPr/>
                    <a:lstStyle/>
                    <a:p>
                      <a:r>
                        <a:rPr lang="en-US" sz="1400" b="1"/>
                        <a:t>Sample</a:t>
                      </a:r>
                    </a:p>
                  </a:txBody>
                  <a:tcPr/>
                </a:tc>
                <a:extLst>
                  <a:ext uri="{0D108BD9-81ED-4DB2-BD59-A6C34878D82A}">
                    <a16:rowId xmlns:a16="http://schemas.microsoft.com/office/drawing/2014/main" val="3196793586"/>
                  </a:ext>
                </a:extLst>
              </a:tr>
              <a:tr h="370840">
                <a:tc>
                  <a:txBody>
                    <a:bodyPr/>
                    <a:lstStyle/>
                    <a:p>
                      <a:r>
                        <a:rPr lang="en-US" sz="1400" b="1"/>
                        <a:t>On-Demand Execution</a:t>
                      </a:r>
                    </a:p>
                  </a:txBody>
                  <a:tcPr/>
                </a:tc>
                <a:tc>
                  <a:txBody>
                    <a:bodyPr/>
                    <a:lstStyle/>
                    <a:p>
                      <a:pPr rtl="0" fontAlgn="base"/>
                      <a:r>
                        <a:rPr lang="en-US" sz="1100" b="0" i="0" kern="1200">
                          <a:solidFill>
                            <a:schemeClr val="dk1"/>
                          </a:solidFill>
                          <a:effectLst/>
                          <a:latin typeface="+mn-lt"/>
                          <a:ea typeface="+mn-ea"/>
                          <a:cs typeface="+mn-cs"/>
                        </a:rPr>
                        <a:t>Instantiate a pipeline by passing arguments as parameters defined in a pipeline and execute from script / REST / API.</a:t>
                      </a:r>
                    </a:p>
                  </a:txBody>
                  <a:tcPr/>
                </a:tc>
                <a:tc>
                  <a:txBody>
                    <a:bodyPr/>
                    <a:lstStyle/>
                    <a:p>
                      <a:r>
                        <a:rPr lang="en-US" sz="1100"/>
                        <a:t>Invoke-AzureRmDataFactoryV2PipelineRun -</a:t>
                      </a:r>
                      <a:r>
                        <a:rPr lang="en-US" sz="1100" err="1"/>
                        <a:t>DataFactory</a:t>
                      </a:r>
                      <a:r>
                        <a:rPr lang="en-US" sz="1100"/>
                        <a:t> $</a:t>
                      </a:r>
                      <a:r>
                        <a:rPr lang="en-US" sz="1100" err="1"/>
                        <a:t>df</a:t>
                      </a:r>
                      <a:r>
                        <a:rPr lang="en-US" sz="1100"/>
                        <a:t> -</a:t>
                      </a:r>
                      <a:r>
                        <a:rPr lang="en-US" sz="1100" err="1"/>
                        <a:t>PipelineName</a:t>
                      </a:r>
                      <a:r>
                        <a:rPr lang="en-US" sz="1100"/>
                        <a:t> "Adfv2QuickStartPipeline" -</a:t>
                      </a:r>
                      <a:r>
                        <a:rPr lang="en-US" sz="1100" err="1"/>
                        <a:t>ParameterFile</a:t>
                      </a:r>
                      <a:r>
                        <a:rPr lang="en-US" sz="1100"/>
                        <a:t> .\</a:t>
                      </a:r>
                      <a:r>
                        <a:rPr lang="en-US" sz="1100" err="1"/>
                        <a:t>PipelineParameters.json</a:t>
                      </a:r>
                      <a:endParaRPr lang="en-US" sz="1400"/>
                    </a:p>
                  </a:txBody>
                  <a:tcPr/>
                </a:tc>
                <a:extLst>
                  <a:ext uri="{0D108BD9-81ED-4DB2-BD59-A6C34878D82A}">
                    <a16:rowId xmlns:a16="http://schemas.microsoft.com/office/drawing/2014/main" val="723897018"/>
                  </a:ext>
                </a:extLst>
              </a:tr>
              <a:tr h="370840">
                <a:tc>
                  <a:txBody>
                    <a:bodyPr/>
                    <a:lstStyle/>
                    <a:p>
                      <a:r>
                        <a:rPr lang="en-US" sz="1400" b="1"/>
                        <a:t>Parameters</a:t>
                      </a:r>
                    </a:p>
                  </a:txBody>
                  <a:tcPr/>
                </a:tc>
                <a:tc>
                  <a:txBody>
                    <a:bodyPr/>
                    <a:lstStyle/>
                    <a:p>
                      <a:pPr rtl="0" fontAlgn="base"/>
                      <a:r>
                        <a:rPr lang="en-US" sz="1100" b="0" i="0" kern="1200">
                          <a:solidFill>
                            <a:schemeClr val="dk1"/>
                          </a:solidFill>
                          <a:effectLst/>
                          <a:latin typeface="+mn-lt"/>
                          <a:ea typeface="+mn-ea"/>
                          <a:cs typeface="+mn-cs"/>
                        </a:rPr>
                        <a:t>Name-value pairs defined in the pipeline. Arguments for the defined parameters are passed during execution from the run context created by a Trigger or pipeline executed manually. Activities within the pipeline consume the parameter values.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Dataset </a:t>
                      </a:r>
                      <a:r>
                        <a:rPr lang="en-US" sz="1100" b="0" i="0" kern="1200">
                          <a:solidFill>
                            <a:schemeClr val="dk1"/>
                          </a:solidFill>
                          <a:effectLst/>
                          <a:latin typeface="+mn-lt"/>
                          <a:ea typeface="+mn-ea"/>
                          <a:cs typeface="+mn-cs"/>
                        </a:rPr>
                        <a:t>is a</a:t>
                      </a:r>
                      <a:r>
                        <a:rPr lang="en-US" sz="1100" b="1" i="0" kern="1200">
                          <a:solidFill>
                            <a:schemeClr val="dk1"/>
                          </a:solidFill>
                          <a:effectLst/>
                          <a:latin typeface="+mn-lt"/>
                          <a:ea typeface="+mn-ea"/>
                          <a:cs typeface="+mn-cs"/>
                        </a:rPr>
                        <a:t> </a:t>
                      </a:r>
                      <a:r>
                        <a:rPr lang="en-US" sz="1100" b="0" i="0" kern="1200">
                          <a:solidFill>
                            <a:schemeClr val="dk1"/>
                          </a:solidFill>
                          <a:effectLst/>
                          <a:latin typeface="+mn-lt"/>
                          <a:ea typeface="+mn-ea"/>
                          <a:cs typeface="+mn-cs"/>
                        </a:rPr>
                        <a:t>strongly typed parameter and a reusable/referenceable entity. An activity can reference datasets and can consume the properties defined in the Dataset definition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Linked Service</a:t>
                      </a:r>
                      <a:r>
                        <a:rPr lang="en-US" sz="1100" b="0" i="0" kern="1200">
                          <a:solidFill>
                            <a:schemeClr val="dk1"/>
                          </a:solidFill>
                          <a:effectLst/>
                          <a:latin typeface="+mn-lt"/>
                          <a:ea typeface="+mn-ea"/>
                          <a:cs typeface="+mn-cs"/>
                        </a:rPr>
                        <a:t> is also a strongly typed parameter containing the connection information to either a data store or a compute environment. It is also a reusable/referenceable entity. </a:t>
                      </a:r>
                    </a:p>
                  </a:txBody>
                  <a:tcPr/>
                </a:tc>
                <a:tc>
                  <a:txBody>
                    <a:bodyPr/>
                    <a:lstStyle/>
                    <a:p>
                      <a:r>
                        <a:rPr lang="en-US" sz="1100"/>
                        <a:t>Accessing parameters of other activities Using expressions</a:t>
                      </a:r>
                    </a:p>
                    <a:p>
                      <a:r>
                        <a:rPr lang="en-US" sz="1100"/>
                        <a:t>@parameters(“{name of parameter}”)</a:t>
                      </a:r>
                    </a:p>
                    <a:p>
                      <a:r>
                        <a:rPr lang="en-US" sz="1100"/>
                        <a:t>@activity(“{Name of Activity}”).</a:t>
                      </a:r>
                      <a:r>
                        <a:rPr lang="en-US" sz="1100" err="1"/>
                        <a:t>output.RowsCopied</a:t>
                      </a:r>
                      <a:endParaRPr lang="en-US" sz="1100"/>
                    </a:p>
                  </a:txBody>
                  <a:tcPr/>
                </a:tc>
                <a:extLst>
                  <a:ext uri="{0D108BD9-81ED-4DB2-BD59-A6C34878D82A}">
                    <a16:rowId xmlns:a16="http://schemas.microsoft.com/office/drawing/2014/main" val="2600773135"/>
                  </a:ext>
                </a:extLst>
              </a:tr>
              <a:tr h="370840">
                <a:tc>
                  <a:txBody>
                    <a:bodyPr/>
                    <a:lstStyle/>
                    <a:p>
                      <a:r>
                        <a:rPr lang="en-US" sz="1200" b="1"/>
                        <a:t>Incremental Data Loading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Leverage parameters and define your high-water mark for delta copy while moving dimension or reference tables from a relational store either on premises or in the cloud to load the data into the lake </a:t>
                      </a:r>
                    </a:p>
                  </a:txBody>
                  <a:tcPr/>
                </a:tc>
                <a:tc>
                  <a:txBody>
                    <a:bodyPr/>
                    <a:lstStyle/>
                    <a:p>
                      <a:r>
                        <a:rPr lang="en-US" sz="1100"/>
                        <a:t>name": "</a:t>
                      </a:r>
                      <a:r>
                        <a:rPr lang="en-US" sz="1100" err="1"/>
                        <a:t>LookupWaterMarkActivity</a:t>
                      </a:r>
                      <a:r>
                        <a:rPr lang="en-US" sz="1100"/>
                        <a:t>", </a:t>
                      </a:r>
                    </a:p>
                    <a:p>
                      <a:r>
                        <a:rPr lang="en-US" sz="1100"/>
                        <a:t>                "type": "Lookup", </a:t>
                      </a:r>
                    </a:p>
                    <a:p>
                      <a:r>
                        <a:rPr lang="en-US" sz="1100"/>
                        <a:t>                "</a:t>
                      </a:r>
                      <a:r>
                        <a:rPr lang="en-US" sz="1100" err="1"/>
                        <a:t>typeProperties</a:t>
                      </a:r>
                      <a:r>
                        <a:rPr lang="en-US" sz="1100"/>
                        <a:t>": { </a:t>
                      </a:r>
                    </a:p>
                    <a:p>
                      <a:r>
                        <a:rPr lang="en-US" sz="1100"/>
                        <a:t>                    "source": { </a:t>
                      </a:r>
                    </a:p>
                    <a:p>
                      <a:r>
                        <a:rPr lang="en-US" sz="1100"/>
                        <a:t>                    "type": "</a:t>
                      </a:r>
                      <a:r>
                        <a:rPr lang="en-US" sz="1100" err="1"/>
                        <a:t>SqlSource</a:t>
                      </a:r>
                      <a:r>
                        <a:rPr lang="en-US" sz="1100"/>
                        <a:t>", </a:t>
                      </a:r>
                    </a:p>
                    <a:p>
                      <a:r>
                        <a:rPr lang="en-US" sz="1100"/>
                        <a:t>                    "</a:t>
                      </a:r>
                      <a:r>
                        <a:rPr lang="en-US" sz="1100" err="1"/>
                        <a:t>sqlReaderQuery</a:t>
                      </a:r>
                      <a:r>
                        <a:rPr lang="en-US" sz="1100"/>
                        <a:t>": "select * from </a:t>
                      </a:r>
                      <a:r>
                        <a:rPr lang="en-US" sz="1100" err="1"/>
                        <a:t>watermarktable</a:t>
                      </a:r>
                      <a:r>
                        <a:rPr lang="en-US" sz="1100"/>
                        <a:t>" </a:t>
                      </a:r>
                    </a:p>
                    <a:p>
                      <a:r>
                        <a:rPr lang="en-US" sz="1100"/>
                        <a:t>                    }</a:t>
                      </a:r>
                    </a:p>
                  </a:txBody>
                  <a:tcPr/>
                </a:tc>
                <a:extLst>
                  <a:ext uri="{0D108BD9-81ED-4DB2-BD59-A6C34878D82A}">
                    <a16:rowId xmlns:a16="http://schemas.microsoft.com/office/drawing/2014/main" val="664312852"/>
                  </a:ext>
                </a:extLst>
              </a:tr>
              <a:tr h="370840">
                <a:tc>
                  <a:txBody>
                    <a:bodyPr/>
                    <a:lstStyle/>
                    <a:p>
                      <a:r>
                        <a:rPr lang="en-US" sz="1200" b="1"/>
                        <a:t>On-Demand Spark</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Support for on-demand HDI Spark clusters, similar to on-demand Hadoop activities in V1</a:t>
                      </a:r>
                    </a:p>
                  </a:txBody>
                  <a:tcPr/>
                </a:tc>
                <a:tc>
                  <a:txBody>
                    <a:bodyPr/>
                    <a:lstStyle/>
                    <a:p>
                      <a:r>
                        <a:rPr lang="en-US" sz="1100"/>
                        <a:t>"type": "</a:t>
                      </a:r>
                      <a:r>
                        <a:rPr lang="en-US" sz="1100" err="1"/>
                        <a:t>HDInsightOnDemand</a:t>
                      </a:r>
                      <a:r>
                        <a:rPr lang="en-US" sz="1100"/>
                        <a:t>", </a:t>
                      </a:r>
                    </a:p>
                    <a:p>
                      <a:r>
                        <a:rPr lang="en-US" sz="1100"/>
                        <a:t>      "</a:t>
                      </a:r>
                      <a:r>
                        <a:rPr lang="en-US" sz="1100" err="1"/>
                        <a:t>typeProperties</a:t>
                      </a:r>
                      <a:r>
                        <a:rPr lang="en-US" sz="1100"/>
                        <a:t>": { </a:t>
                      </a:r>
                    </a:p>
                    <a:p>
                      <a:r>
                        <a:rPr lang="en-US" sz="1100"/>
                        <a:t>        "</a:t>
                      </a:r>
                      <a:r>
                        <a:rPr lang="en-US" sz="1100" err="1"/>
                        <a:t>clusterSize</a:t>
                      </a:r>
                      <a:r>
                        <a:rPr lang="en-US" sz="1100"/>
                        <a:t>": 2, </a:t>
                      </a:r>
                    </a:p>
                    <a:p>
                      <a:r>
                        <a:rPr lang="en-US" sz="1100"/>
                        <a:t>        "</a:t>
                      </a:r>
                      <a:r>
                        <a:rPr lang="en-US" sz="1100" err="1"/>
                        <a:t>clusterType</a:t>
                      </a:r>
                      <a:r>
                        <a:rPr lang="en-US" sz="1100"/>
                        <a:t>": "spark", </a:t>
                      </a:r>
                    </a:p>
                    <a:p>
                      <a:r>
                        <a:rPr lang="en-US" sz="1100"/>
                        <a:t>        "</a:t>
                      </a:r>
                      <a:r>
                        <a:rPr lang="en-US" sz="1100" err="1"/>
                        <a:t>timeToLive</a:t>
                      </a:r>
                      <a:r>
                        <a:rPr lang="en-US" sz="1100"/>
                        <a:t>": "00:15:00", </a:t>
                      </a:r>
                    </a:p>
                  </a:txBody>
                  <a:tcPr/>
                </a:tc>
                <a:extLst>
                  <a:ext uri="{0D108BD9-81ED-4DB2-BD59-A6C34878D82A}">
                    <a16:rowId xmlns:a16="http://schemas.microsoft.com/office/drawing/2014/main" val="239117675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SSIS Runtime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Lift &amp; shift, deploy, manage, monitor SSIS packages in the cloud with SSIS Azure IR Service in Azure Data Factory</a:t>
                      </a:r>
                    </a:p>
                  </a:txBody>
                  <a:tcPr/>
                </a:tc>
                <a:tc>
                  <a:txBody>
                    <a:bodyPr/>
                    <a:lstStyle/>
                    <a:p>
                      <a:r>
                        <a:rPr lang="en-US" sz="1100"/>
                        <a:t>Start-AzureRmDataFactoryV2IntegrationRuntime -</a:t>
                      </a:r>
                      <a:r>
                        <a:rPr lang="en-US" sz="1100" err="1"/>
                        <a:t>DataFactoryName</a:t>
                      </a:r>
                      <a:r>
                        <a:rPr lang="en-US" sz="1100"/>
                        <a:t> $</a:t>
                      </a:r>
                      <a:r>
                        <a:rPr lang="en-US" sz="1100" err="1"/>
                        <a:t>DataFactoryName</a:t>
                      </a:r>
                      <a:r>
                        <a:rPr lang="en-US" sz="1100"/>
                        <a:t> -Name </a:t>
                      </a:r>
                    </a:p>
                  </a:txBody>
                  <a:tcPr/>
                </a:tc>
                <a:extLst>
                  <a:ext uri="{0D108BD9-81ED-4DB2-BD59-A6C34878D82A}">
                    <a16:rowId xmlns:a16="http://schemas.microsoft.com/office/drawing/2014/main" val="1389221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Code-free UI</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Build end-to-end data pipeline solutions for ADF without writing code or JSON</a:t>
                      </a:r>
                    </a:p>
                  </a:txBody>
                  <a:tcPr/>
                </a:tc>
                <a:tc>
                  <a:txBody>
                    <a:bodyPr/>
                    <a:lstStyle/>
                    <a:p>
                      <a:endParaRPr lang="en-US" sz="1100" dirty="0"/>
                    </a:p>
                  </a:txBody>
                  <a:tcPr/>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75257018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41776-C953-4DCD-B995-2CEAC90F4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264467"/>
            <a:ext cx="12436475" cy="6465590"/>
          </a:xfrm>
          <a:prstGeom prst="rect">
            <a:avLst/>
          </a:prstGeom>
        </p:spPr>
      </p:pic>
    </p:spTree>
    <p:extLst>
      <p:ext uri="{BB962C8B-B14F-4D97-AF65-F5344CB8AC3E}">
        <p14:creationId xmlns:p14="http://schemas.microsoft.com/office/powerpoint/2010/main" val="11701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2519-10F6-4B33-B528-DB898611F19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5784A6-3DF9-4BBF-8C2D-25F21C20A7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3" y="-42079"/>
            <a:ext cx="12440968" cy="6992000"/>
          </a:xfrm>
          <a:prstGeom prst="rect">
            <a:avLst/>
          </a:prstGeom>
        </p:spPr>
      </p:pic>
      <p:pic>
        <p:nvPicPr>
          <p:cNvPr id="4" name="Picture 3">
            <a:extLst>
              <a:ext uri="{FF2B5EF4-FFF2-40B4-BE49-F238E27FC236}">
                <a16:creationId xmlns:a16="http://schemas.microsoft.com/office/drawing/2014/main" id="{C1925207-06DB-4739-875E-F8780062CD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701" y="3784793"/>
            <a:ext cx="2776401" cy="28640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Callout: Left Arrow 4">
            <a:extLst>
              <a:ext uri="{FF2B5EF4-FFF2-40B4-BE49-F238E27FC236}">
                <a16:creationId xmlns:a16="http://schemas.microsoft.com/office/drawing/2014/main" id="{B08EFF36-8D7C-4028-8FBC-11B4F7C72252}"/>
              </a:ext>
            </a:extLst>
          </p:cNvPr>
          <p:cNvSpPr/>
          <p:nvPr/>
        </p:nvSpPr>
        <p:spPr bwMode="auto">
          <a:xfrm>
            <a:off x="2787806" y="4225587"/>
            <a:ext cx="2592658" cy="614042"/>
          </a:xfrm>
          <a:prstGeom prst="leftArrowCallou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a:solidFill>
                  <a:schemeClr val="tx1"/>
                </a:solidFill>
                <a:ea typeface="Segoe UI" pitchFamily="34" charset="0"/>
                <a:cs typeface="Segoe UI" pitchFamily="34" charset="0"/>
              </a:rPr>
              <a:t>Built-in source control support</a:t>
            </a:r>
          </a:p>
        </p:txBody>
      </p:sp>
    </p:spTree>
    <p:extLst>
      <p:ext uri="{BB962C8B-B14F-4D97-AF65-F5344CB8AC3E}">
        <p14:creationId xmlns:p14="http://schemas.microsoft.com/office/powerpoint/2010/main" val="2574229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9D71-410B-4831-968E-BBA4860C4A6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C426425-FEAC-44FF-AB09-8D0124B507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6469"/>
            <a:ext cx="12436475" cy="6981586"/>
          </a:xfrm>
          <a:prstGeom prst="rect">
            <a:avLst/>
          </a:prstGeom>
        </p:spPr>
      </p:pic>
    </p:spTree>
    <p:extLst>
      <p:ext uri="{BB962C8B-B14F-4D97-AF65-F5344CB8AC3E}">
        <p14:creationId xmlns:p14="http://schemas.microsoft.com/office/powerpoint/2010/main" val="3556448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82292-A963-45BF-B17D-791CF0B6AD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2376"/>
            <a:ext cx="6024943" cy="2847109"/>
          </a:xfrm>
          <a:prstGeom prst="rect">
            <a:avLst/>
          </a:prstGeom>
        </p:spPr>
      </p:pic>
      <p:sp>
        <p:nvSpPr>
          <p:cNvPr id="5" name="TextBox 4">
            <a:extLst>
              <a:ext uri="{FF2B5EF4-FFF2-40B4-BE49-F238E27FC236}">
                <a16:creationId xmlns:a16="http://schemas.microsoft.com/office/drawing/2014/main" id="{CA1139FE-2ADD-4788-A4A9-5E6F802E3909}"/>
              </a:ext>
            </a:extLst>
          </p:cNvPr>
          <p:cNvSpPr txBox="1"/>
          <p:nvPr/>
        </p:nvSpPr>
        <p:spPr>
          <a:xfrm>
            <a:off x="0" y="2787021"/>
            <a:ext cx="2852305" cy="5447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rPr>
              <a:t>Conditional execution</a:t>
            </a:r>
          </a:p>
        </p:txBody>
      </p:sp>
      <p:pic>
        <p:nvPicPr>
          <p:cNvPr id="6" name="Picture 5">
            <a:extLst>
              <a:ext uri="{FF2B5EF4-FFF2-40B4-BE49-F238E27FC236}">
                <a16:creationId xmlns:a16="http://schemas.microsoft.com/office/drawing/2014/main" id="{8C2D34C1-CCEC-4016-A999-D747B816C1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686993"/>
            <a:ext cx="6846165" cy="2689565"/>
          </a:xfrm>
          <a:prstGeom prst="rect">
            <a:avLst/>
          </a:prstGeom>
        </p:spPr>
      </p:pic>
      <p:sp>
        <p:nvSpPr>
          <p:cNvPr id="7" name="TextBox 6">
            <a:extLst>
              <a:ext uri="{FF2B5EF4-FFF2-40B4-BE49-F238E27FC236}">
                <a16:creationId xmlns:a16="http://schemas.microsoft.com/office/drawing/2014/main" id="{C79035C3-00FA-4D05-80F1-10251757042B}"/>
              </a:ext>
            </a:extLst>
          </p:cNvPr>
          <p:cNvSpPr txBox="1"/>
          <p:nvPr/>
        </p:nvSpPr>
        <p:spPr>
          <a:xfrm>
            <a:off x="0" y="5830069"/>
            <a:ext cx="3662795" cy="5170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If-Then, Lookup, Execute Pipeline</a:t>
            </a:r>
          </a:p>
        </p:txBody>
      </p:sp>
      <p:pic>
        <p:nvPicPr>
          <p:cNvPr id="8" name="Picture 7">
            <a:extLst>
              <a:ext uri="{FF2B5EF4-FFF2-40B4-BE49-F238E27FC236}">
                <a16:creationId xmlns:a16="http://schemas.microsoft.com/office/drawing/2014/main" id="{A7FBBFE3-51F9-492C-808F-6A3EFF6272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8237" y="513989"/>
            <a:ext cx="6178862" cy="2083738"/>
          </a:xfrm>
          <a:prstGeom prst="rect">
            <a:avLst/>
          </a:prstGeom>
        </p:spPr>
      </p:pic>
      <p:sp>
        <p:nvSpPr>
          <p:cNvPr id="9" name="TextBox 8">
            <a:extLst>
              <a:ext uri="{FF2B5EF4-FFF2-40B4-BE49-F238E27FC236}">
                <a16:creationId xmlns:a16="http://schemas.microsoft.com/office/drawing/2014/main" id="{5D770F4F-D257-47A8-8BF4-880BA19648A9}"/>
              </a:ext>
            </a:extLst>
          </p:cNvPr>
          <p:cNvSpPr txBox="1"/>
          <p:nvPr/>
        </p:nvSpPr>
        <p:spPr>
          <a:xfrm>
            <a:off x="8693727" y="2052962"/>
            <a:ext cx="3703372" cy="5170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Incremental Delta Data Copy</a:t>
            </a:r>
          </a:p>
        </p:txBody>
      </p:sp>
      <p:pic>
        <p:nvPicPr>
          <p:cNvPr id="10" name="Picture 9">
            <a:extLst>
              <a:ext uri="{FF2B5EF4-FFF2-40B4-BE49-F238E27FC236}">
                <a16:creationId xmlns:a16="http://schemas.microsoft.com/office/drawing/2014/main" id="{F914B794-D666-429F-96BD-88D9C3441D0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6229" y="2787021"/>
            <a:ext cx="3294995" cy="3452949"/>
          </a:xfrm>
          <a:prstGeom prst="rect">
            <a:avLst/>
          </a:prstGeom>
        </p:spPr>
      </p:pic>
      <p:sp>
        <p:nvSpPr>
          <p:cNvPr id="11" name="TextBox 10">
            <a:extLst>
              <a:ext uri="{FF2B5EF4-FFF2-40B4-BE49-F238E27FC236}">
                <a16:creationId xmlns:a16="http://schemas.microsoft.com/office/drawing/2014/main" id="{B31A8781-B0CD-4CE6-9F0D-C081FF9E0506}"/>
              </a:ext>
            </a:extLst>
          </p:cNvPr>
          <p:cNvSpPr txBox="1"/>
          <p:nvPr/>
        </p:nvSpPr>
        <p:spPr>
          <a:xfrm>
            <a:off x="8132618" y="6102451"/>
            <a:ext cx="3662795" cy="5170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Connection Managers</a:t>
            </a:r>
          </a:p>
        </p:txBody>
      </p:sp>
    </p:spTree>
    <p:extLst>
      <p:ext uri="{BB962C8B-B14F-4D97-AF65-F5344CB8AC3E}">
        <p14:creationId xmlns:p14="http://schemas.microsoft.com/office/powerpoint/2010/main" val="1426532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3FC732-D8F7-40E6-908C-060794B266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018" y="-1"/>
            <a:ext cx="12152437" cy="6994525"/>
          </a:xfrm>
          <a:prstGeom prst="rect">
            <a:avLst/>
          </a:prstGeom>
        </p:spPr>
      </p:pic>
      <p:sp>
        <p:nvSpPr>
          <p:cNvPr id="5" name="TextBox 4">
            <a:extLst>
              <a:ext uri="{FF2B5EF4-FFF2-40B4-BE49-F238E27FC236}">
                <a16:creationId xmlns:a16="http://schemas.microsoft.com/office/drawing/2014/main" id="{98166486-40A4-40DF-A35A-D9CA64E06585}"/>
              </a:ext>
            </a:extLst>
          </p:cNvPr>
          <p:cNvSpPr txBox="1"/>
          <p:nvPr/>
        </p:nvSpPr>
        <p:spPr>
          <a:xfrm>
            <a:off x="6870492" y="208757"/>
            <a:ext cx="5006913" cy="517065"/>
          </a:xfrm>
          <a:prstGeom prst="rect">
            <a:avLst/>
          </a:prstGeom>
          <a:solidFill>
            <a:srgbClr val="FFFF00"/>
          </a:solidFill>
          <a:ln>
            <a:noFill/>
          </a:ln>
          <a:effectLst>
            <a:outerShdw blurRad="50800" dist="38100" dir="2700000" algn="tl"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rPr>
              <a:t>Operationalize – Monitor your data pipelines</a:t>
            </a:r>
          </a:p>
        </p:txBody>
      </p:sp>
    </p:spTree>
    <p:extLst>
      <p:ext uri="{BB962C8B-B14F-4D97-AF65-F5344CB8AC3E}">
        <p14:creationId xmlns:p14="http://schemas.microsoft.com/office/powerpoint/2010/main" val="32539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59A5E0-56CC-4387-A945-70503C7FC3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1527" y="-1"/>
            <a:ext cx="11713420" cy="6994525"/>
          </a:xfrm>
          <a:prstGeom prst="rect">
            <a:avLst/>
          </a:prstGeom>
        </p:spPr>
      </p:pic>
      <p:sp>
        <p:nvSpPr>
          <p:cNvPr id="3" name="TextBox 2">
            <a:extLst>
              <a:ext uri="{FF2B5EF4-FFF2-40B4-BE49-F238E27FC236}">
                <a16:creationId xmlns:a16="http://schemas.microsoft.com/office/drawing/2014/main" id="{468D4F35-7E6F-484F-94E0-E94B826B1E4A}"/>
              </a:ext>
            </a:extLst>
          </p:cNvPr>
          <p:cNvSpPr txBox="1"/>
          <p:nvPr/>
        </p:nvSpPr>
        <p:spPr>
          <a:xfrm>
            <a:off x="6865496" y="493570"/>
            <a:ext cx="5006913" cy="517065"/>
          </a:xfrm>
          <a:prstGeom prst="rect">
            <a:avLst/>
          </a:prstGeom>
          <a:solidFill>
            <a:srgbClr val="FFFF00"/>
          </a:solidFill>
          <a:ln>
            <a:noFill/>
          </a:ln>
          <a:effectLst>
            <a:outerShdw blurRad="50800" dist="38100" dir="2700000" algn="tl"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rPr>
              <a:t>Easy-to-use Wizard for Copying Data at Scale</a:t>
            </a:r>
          </a:p>
        </p:txBody>
      </p:sp>
    </p:spTree>
    <p:extLst>
      <p:ext uri="{BB962C8B-B14F-4D97-AF65-F5344CB8AC3E}">
        <p14:creationId xmlns:p14="http://schemas.microsoft.com/office/powerpoint/2010/main" val="409581710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5">
            <a:extLst>
              <a:ext uri="{FF2B5EF4-FFF2-40B4-BE49-F238E27FC236}">
                <a16:creationId xmlns:a16="http://schemas.microsoft.com/office/drawing/2014/main" id="{358C9A89-C7F7-4C42-B62C-DC26CF09ECA0}"/>
              </a:ext>
            </a:extLst>
          </p:cNvPr>
          <p:cNvSpPr>
            <a:spLocks noChangeAspect="1"/>
          </p:cNvSpPr>
          <p:nvPr/>
        </p:nvSpPr>
        <p:spPr bwMode="black">
          <a:xfrm>
            <a:off x="4845939" y="4207665"/>
            <a:ext cx="966162" cy="58812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B0F0"/>
          </a:solidFill>
          <a:ln w="19050">
            <a:noFill/>
          </a:ln>
        </p:spPr>
        <p:txBody>
          <a:bodyPr vert="horz" wrap="square" lIns="126804" tIns="63403" rIns="126804" bIns="63403" numCol="1" anchor="t" anchorCtr="0" compatLnSpc="1">
            <a:prstTxWarp prst="textNoShape">
              <a:avLst/>
            </a:prstTxWarp>
          </a:bodyPr>
          <a:lstStyle/>
          <a:p>
            <a:pPr defTabSz="633966">
              <a:defRPr/>
            </a:pPr>
            <a:endParaRPr lang="en-US" sz="2497" kern="0">
              <a:solidFill>
                <a:srgbClr val="404040"/>
              </a:solidFill>
              <a:latin typeface="Segoe UI"/>
            </a:endParaRPr>
          </a:p>
        </p:txBody>
      </p:sp>
      <p:sp>
        <p:nvSpPr>
          <p:cNvPr id="31" name="Rectangle 30">
            <a:extLst>
              <a:ext uri="{FF2B5EF4-FFF2-40B4-BE49-F238E27FC236}">
                <a16:creationId xmlns:a16="http://schemas.microsoft.com/office/drawing/2014/main" id="{291AFDEC-A03D-447C-A77F-416B070CA50A}"/>
              </a:ext>
            </a:extLst>
          </p:cNvPr>
          <p:cNvSpPr/>
          <p:nvPr/>
        </p:nvSpPr>
        <p:spPr>
          <a:xfrm>
            <a:off x="91613" y="58490"/>
            <a:ext cx="12153961" cy="670512"/>
          </a:xfrm>
          <a:prstGeom prst="rect">
            <a:avLst/>
          </a:prstGeom>
        </p:spPr>
        <p:txBody>
          <a:bodyPr wrap="square">
            <a:spAutoFit/>
          </a:bodyPr>
          <a:lstStyle/>
          <a:p>
            <a:pPr defTabSz="932418">
              <a:defRPr/>
            </a:pPr>
            <a:r>
              <a:rPr lang="en-US" sz="3672" b="1">
                <a:solidFill>
                  <a:srgbClr val="5B9BD5">
                    <a:lumMod val="75000"/>
                  </a:srgbClr>
                </a:solidFill>
                <a:latin typeface="Calibri Light" panose="020F0302020204030204"/>
              </a:rPr>
              <a:t>ADF Integration Runtime (IR)</a:t>
            </a:r>
          </a:p>
        </p:txBody>
      </p:sp>
      <p:sp>
        <p:nvSpPr>
          <p:cNvPr id="68" name="Rectangle 67">
            <a:extLst>
              <a:ext uri="{FF2B5EF4-FFF2-40B4-BE49-F238E27FC236}">
                <a16:creationId xmlns:a16="http://schemas.microsoft.com/office/drawing/2014/main" id="{3863DEE9-0911-4707-895E-902DCE9D1305}"/>
              </a:ext>
            </a:extLst>
          </p:cNvPr>
          <p:cNvSpPr/>
          <p:nvPr/>
        </p:nvSpPr>
        <p:spPr>
          <a:xfrm>
            <a:off x="6555502" y="1177723"/>
            <a:ext cx="5606213" cy="3424231"/>
          </a:xfrm>
          <a:prstGeom prst="rect">
            <a:avLst/>
          </a:prstGeom>
        </p:spPr>
        <p:txBody>
          <a:bodyPr wrap="square">
            <a:spAutoFit/>
          </a:bodyPr>
          <a:lstStyle/>
          <a:p>
            <a:pPr marL="291380" indent="-291380" defTabSz="932563">
              <a:buFont typeface="Wingdings" panose="05000000000000000000" pitchFamily="2" charset="2"/>
              <a:buChar char="§"/>
            </a:pPr>
            <a:r>
              <a:rPr lang="en-US" sz="1632">
                <a:solidFill>
                  <a:srgbClr val="353535"/>
                </a:solidFill>
                <a:latin typeface="Segoe UI Semilight"/>
              </a:rPr>
              <a:t>ADF compute environment with multiple capabilities:</a:t>
            </a:r>
          </a:p>
          <a:p>
            <a:pPr marL="757590" lvl="1" indent="-291380" defTabSz="932563">
              <a:buFontTx/>
              <a:buChar char="-"/>
            </a:pPr>
            <a:r>
              <a:rPr lang="en-US" sz="1632">
                <a:solidFill>
                  <a:srgbClr val="353535"/>
                </a:solidFill>
                <a:latin typeface="Segoe UI Semilight"/>
              </a:rPr>
              <a:t>Activity dispatch &amp; monitoring</a:t>
            </a:r>
          </a:p>
          <a:p>
            <a:pPr marL="757590" lvl="1" indent="-291380" defTabSz="932563">
              <a:buFontTx/>
              <a:buChar char="-"/>
            </a:pPr>
            <a:r>
              <a:rPr lang="en-US" sz="1632">
                <a:solidFill>
                  <a:srgbClr val="353535"/>
                </a:solidFill>
                <a:latin typeface="Segoe UI Semilight"/>
              </a:rPr>
              <a:t>Data movement</a:t>
            </a:r>
          </a:p>
          <a:p>
            <a:pPr marL="757590" lvl="1" indent="-291380" defTabSz="932563">
              <a:buFontTx/>
              <a:buChar char="-"/>
            </a:pPr>
            <a:r>
              <a:rPr lang="en-US" sz="1632">
                <a:solidFill>
                  <a:srgbClr val="353535"/>
                </a:solidFill>
                <a:latin typeface="Segoe UI Semilight"/>
              </a:rPr>
              <a:t>SSIS package execution</a:t>
            </a:r>
          </a:p>
          <a:p>
            <a:pPr marL="291380" indent="-291380" defTabSz="932563">
              <a:buFont typeface="Wingdings" panose="05000000000000000000" pitchFamily="2" charset="2"/>
              <a:buChar char="§"/>
            </a:pPr>
            <a:r>
              <a:rPr lang="en-US" sz="1632">
                <a:solidFill>
                  <a:srgbClr val="353535"/>
                </a:solidFill>
                <a:latin typeface="Segoe UI Semilight"/>
              </a:rPr>
              <a:t>To integrate data flow and control flow across the enterprises’ hybrid cloud, customer can instantiate multiple IR instances for different network environments:</a:t>
            </a:r>
          </a:p>
          <a:p>
            <a:pPr marL="757590" lvl="1" indent="-291380" defTabSz="932563">
              <a:buFontTx/>
              <a:buChar char="-"/>
            </a:pPr>
            <a:r>
              <a:rPr lang="en-US" sz="1632">
                <a:solidFill>
                  <a:srgbClr val="353535"/>
                </a:solidFill>
                <a:latin typeface="Segoe UI Semilight"/>
              </a:rPr>
              <a:t>On premises (similar to DMG in ADF V1)</a:t>
            </a:r>
          </a:p>
          <a:p>
            <a:pPr marL="757590" lvl="1" indent="-291380" defTabSz="932563">
              <a:buFontTx/>
              <a:buChar char="-"/>
            </a:pPr>
            <a:r>
              <a:rPr lang="en-US" sz="1632">
                <a:solidFill>
                  <a:srgbClr val="353535"/>
                </a:solidFill>
                <a:latin typeface="Segoe UI Semilight"/>
              </a:rPr>
              <a:t>In public cloud</a:t>
            </a:r>
          </a:p>
          <a:p>
            <a:pPr marL="757590" lvl="1" indent="-291380" defTabSz="932563">
              <a:buFontTx/>
              <a:buChar char="-"/>
            </a:pPr>
            <a:r>
              <a:rPr lang="en-US" sz="1632">
                <a:solidFill>
                  <a:srgbClr val="353535"/>
                </a:solidFill>
                <a:latin typeface="Segoe UI Semilight"/>
              </a:rPr>
              <a:t>Inside </a:t>
            </a:r>
            <a:r>
              <a:rPr lang="en-US" sz="1632" err="1">
                <a:solidFill>
                  <a:srgbClr val="353535"/>
                </a:solidFill>
                <a:latin typeface="Segoe UI Semilight"/>
              </a:rPr>
              <a:t>VNet</a:t>
            </a:r>
            <a:endParaRPr lang="en-US" sz="1632">
              <a:solidFill>
                <a:srgbClr val="353535"/>
              </a:solidFill>
              <a:latin typeface="Segoe UI Semilight"/>
            </a:endParaRPr>
          </a:p>
          <a:p>
            <a:pPr marL="291380" indent="-291380" defTabSz="932563">
              <a:buFont typeface="Wingdings" panose="05000000000000000000" pitchFamily="2" charset="2"/>
              <a:buChar char="§"/>
            </a:pPr>
            <a:r>
              <a:rPr lang="en-US" sz="1632">
                <a:solidFill>
                  <a:srgbClr val="353535"/>
                </a:solidFill>
                <a:latin typeface="Segoe UI Semilight"/>
              </a:rPr>
              <a:t>Bring a consistent provision and monitoring experience across the network environments</a:t>
            </a:r>
          </a:p>
          <a:p>
            <a:pPr marL="1223798" lvl="2" indent="-291380" defTabSz="932563">
              <a:buFontTx/>
              <a:buChar char="-"/>
            </a:pPr>
            <a:endParaRPr lang="en-US" sz="1632">
              <a:solidFill>
                <a:srgbClr val="353535"/>
              </a:solidFill>
              <a:latin typeface="Segoe UI Semilight"/>
            </a:endParaRPr>
          </a:p>
        </p:txBody>
      </p:sp>
      <p:sp>
        <p:nvSpPr>
          <p:cNvPr id="9" name="Rectangle 8">
            <a:extLst>
              <a:ext uri="{FF2B5EF4-FFF2-40B4-BE49-F238E27FC236}">
                <a16:creationId xmlns:a16="http://schemas.microsoft.com/office/drawing/2014/main" id="{96160F4A-684E-4781-95EE-93755463B21E}"/>
              </a:ext>
            </a:extLst>
          </p:cNvPr>
          <p:cNvSpPr/>
          <p:nvPr/>
        </p:nvSpPr>
        <p:spPr>
          <a:xfrm>
            <a:off x="1349900" y="1330919"/>
            <a:ext cx="3054318" cy="653311"/>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0" name="Rectangle 9">
            <a:extLst>
              <a:ext uri="{FF2B5EF4-FFF2-40B4-BE49-F238E27FC236}">
                <a16:creationId xmlns:a16="http://schemas.microsoft.com/office/drawing/2014/main" id="{0523F87A-8877-489D-BCD8-74CC7D74F709}"/>
              </a:ext>
            </a:extLst>
          </p:cNvPr>
          <p:cNvSpPr/>
          <p:nvPr/>
        </p:nvSpPr>
        <p:spPr>
          <a:xfrm>
            <a:off x="2155362" y="1500644"/>
            <a:ext cx="2176091" cy="318241"/>
          </a:xfrm>
          <a:prstGeom prst="rect">
            <a:avLst/>
          </a:prstGeom>
        </p:spPr>
        <p:txBody>
          <a:bodyPr wrap="none">
            <a:spAutoFit/>
          </a:bodyPr>
          <a:lstStyle/>
          <a:p>
            <a:pPr algn="ctr" defTabSz="1292900">
              <a:defRPr/>
            </a:pPr>
            <a:r>
              <a:rPr lang="en-US" sz="1428" kern="0">
                <a:solidFill>
                  <a:srgbClr val="404040">
                    <a:lumMod val="75000"/>
                  </a:srgbClr>
                </a:solidFill>
                <a:latin typeface="Segoe UI Semilight"/>
                <a:ea typeface="Segoe UI" pitchFamily="34" charset="0"/>
                <a:cs typeface="Segoe UI" pitchFamily="34" charset="0"/>
              </a:rPr>
              <a:t>Portal Application &amp; SDK</a:t>
            </a:r>
          </a:p>
        </p:txBody>
      </p:sp>
      <p:sp>
        <p:nvSpPr>
          <p:cNvPr id="12" name="Rectangle 11">
            <a:extLst>
              <a:ext uri="{FF2B5EF4-FFF2-40B4-BE49-F238E27FC236}">
                <a16:creationId xmlns:a16="http://schemas.microsoft.com/office/drawing/2014/main" id="{4DF81062-8676-4071-8AFB-168E71B29659}"/>
              </a:ext>
            </a:extLst>
          </p:cNvPr>
          <p:cNvSpPr/>
          <p:nvPr/>
        </p:nvSpPr>
        <p:spPr>
          <a:xfrm>
            <a:off x="1349900" y="2386373"/>
            <a:ext cx="3054318" cy="653311"/>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3" name="Rectangle 12">
            <a:extLst>
              <a:ext uri="{FF2B5EF4-FFF2-40B4-BE49-F238E27FC236}">
                <a16:creationId xmlns:a16="http://schemas.microsoft.com/office/drawing/2014/main" id="{E52B481A-D23D-487A-B56D-85CFB0C7EB6C}"/>
              </a:ext>
            </a:extLst>
          </p:cNvPr>
          <p:cNvSpPr/>
          <p:nvPr/>
        </p:nvSpPr>
        <p:spPr>
          <a:xfrm>
            <a:off x="2077716" y="2556098"/>
            <a:ext cx="2331384" cy="318241"/>
          </a:xfrm>
          <a:prstGeom prst="rect">
            <a:avLst/>
          </a:prstGeom>
        </p:spPr>
        <p:txBody>
          <a:bodyPr wrap="none">
            <a:spAutoFit/>
          </a:bodyPr>
          <a:lstStyle/>
          <a:p>
            <a:pPr algn="ctr" defTabSz="1292900">
              <a:defRPr/>
            </a:pPr>
            <a:r>
              <a:rPr lang="en-US" sz="1428" kern="0">
                <a:solidFill>
                  <a:srgbClr val="404040">
                    <a:lumMod val="75000"/>
                  </a:srgbClr>
                </a:solidFill>
                <a:latin typeface="Segoe UI Semilight"/>
                <a:ea typeface="Segoe UI" pitchFamily="34" charset="0"/>
                <a:cs typeface="Segoe UI" pitchFamily="34" charset="0"/>
              </a:rPr>
              <a:t>Azure Data Factory Service</a:t>
            </a:r>
          </a:p>
        </p:txBody>
      </p:sp>
      <p:pic>
        <p:nvPicPr>
          <p:cNvPr id="14" name="Picture 13">
            <a:extLst>
              <a:ext uri="{FF2B5EF4-FFF2-40B4-BE49-F238E27FC236}">
                <a16:creationId xmlns:a16="http://schemas.microsoft.com/office/drawing/2014/main" id="{9D314EF9-6FBE-4E11-B2CA-66395109A4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4206" y="2485103"/>
            <a:ext cx="868287" cy="455852"/>
          </a:xfrm>
          <a:prstGeom prst="rect">
            <a:avLst/>
          </a:prstGeom>
        </p:spPr>
      </p:pic>
      <p:pic>
        <p:nvPicPr>
          <p:cNvPr id="25" name="Picture 24">
            <a:extLst>
              <a:ext uri="{FF2B5EF4-FFF2-40B4-BE49-F238E27FC236}">
                <a16:creationId xmlns:a16="http://schemas.microsoft.com/office/drawing/2014/main" id="{DDAA6E02-CE19-4D1B-9D88-EA71B77EF42D}"/>
              </a:ext>
            </a:extLst>
          </p:cNvPr>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73623" y="4229688"/>
            <a:ext cx="527124" cy="653415"/>
          </a:xfrm>
          <a:prstGeom prst="rect">
            <a:avLst/>
          </a:prstGeom>
          <a:solidFill>
            <a:schemeClr val="bg1"/>
          </a:solidFill>
        </p:spPr>
      </p:pic>
      <p:sp>
        <p:nvSpPr>
          <p:cNvPr id="28" name="TextBox 27">
            <a:extLst>
              <a:ext uri="{FF2B5EF4-FFF2-40B4-BE49-F238E27FC236}">
                <a16:creationId xmlns:a16="http://schemas.microsoft.com/office/drawing/2014/main" id="{B7861246-DA18-41B1-8658-2A778C70E59E}"/>
              </a:ext>
            </a:extLst>
          </p:cNvPr>
          <p:cNvSpPr txBox="1"/>
          <p:nvPr/>
        </p:nvSpPr>
        <p:spPr>
          <a:xfrm>
            <a:off x="714374" y="4795785"/>
            <a:ext cx="1764677" cy="576696"/>
          </a:xfrm>
          <a:prstGeom prst="rect">
            <a:avLst/>
          </a:prstGeom>
          <a:noFill/>
        </p:spPr>
        <p:txBody>
          <a:bodyPr wrap="square" rtlCol="0">
            <a:spAutoFit/>
          </a:bodyPr>
          <a:lstStyle/>
          <a:p>
            <a:pPr algn="ctr" defTabSz="932563"/>
            <a:r>
              <a:rPr lang="en-US" sz="1049" b="1">
                <a:solidFill>
                  <a:srgbClr val="353535"/>
                </a:solidFill>
                <a:latin typeface="Calibri" panose="020F0502020204030204" pitchFamily="34" charset="0"/>
                <a:cs typeface="Calibri" panose="020F0502020204030204" pitchFamily="34" charset="0"/>
              </a:rPr>
              <a:t>Data Movement &amp; Activity Dispatch on-</a:t>
            </a:r>
            <a:r>
              <a:rPr lang="en-US" sz="1049" b="1" err="1">
                <a:solidFill>
                  <a:srgbClr val="353535"/>
                </a:solidFill>
                <a:latin typeface="Calibri" panose="020F0502020204030204" pitchFamily="34" charset="0"/>
                <a:cs typeface="Calibri" panose="020F0502020204030204" pitchFamily="34" charset="0"/>
              </a:rPr>
              <a:t>prem</a:t>
            </a:r>
            <a:r>
              <a:rPr lang="en-US" sz="1049" b="1">
                <a:solidFill>
                  <a:srgbClr val="353535"/>
                </a:solidFill>
                <a:latin typeface="Calibri" panose="020F0502020204030204" pitchFamily="34" charset="0"/>
                <a:cs typeface="Calibri" panose="020F0502020204030204" pitchFamily="34" charset="0"/>
              </a:rPr>
              <a:t>, Cloud, VNET</a:t>
            </a:r>
          </a:p>
        </p:txBody>
      </p:sp>
      <p:sp>
        <p:nvSpPr>
          <p:cNvPr id="32" name="TextBox 31">
            <a:extLst>
              <a:ext uri="{FF2B5EF4-FFF2-40B4-BE49-F238E27FC236}">
                <a16:creationId xmlns:a16="http://schemas.microsoft.com/office/drawing/2014/main" id="{3C95FE36-1848-4DB1-8F00-CC245D819B00}"/>
              </a:ext>
            </a:extLst>
          </p:cNvPr>
          <p:cNvSpPr txBox="1"/>
          <p:nvPr/>
        </p:nvSpPr>
        <p:spPr>
          <a:xfrm>
            <a:off x="3154552" y="4770663"/>
            <a:ext cx="1777779" cy="738151"/>
          </a:xfrm>
          <a:prstGeom prst="rect">
            <a:avLst/>
          </a:prstGeom>
          <a:noFill/>
        </p:spPr>
        <p:txBody>
          <a:bodyPr wrap="square" rtlCol="0">
            <a:spAutoFit/>
          </a:bodyPr>
          <a:lstStyle/>
          <a:p>
            <a:pPr algn="ctr" defTabSz="1267672">
              <a:defRPr/>
            </a:pPr>
            <a:r>
              <a:rPr lang="en-US" sz="1049" b="1">
                <a:solidFill>
                  <a:prstClr val="black">
                    <a:lumMod val="75000"/>
                  </a:prstClr>
                </a:solidFill>
                <a:latin typeface="Calibri" panose="020F0502020204030204"/>
                <a:ea typeface="Segoe UI" pitchFamily="34" charset="0"/>
                <a:cs typeface="Segoe UI" pitchFamily="34" charset="0"/>
              </a:rPr>
              <a:t>Data Movement &amp; Activity Dispatch In Azure Public Network, SSIS</a:t>
            </a:r>
          </a:p>
          <a:p>
            <a:pPr algn="ctr" defTabSz="1267672">
              <a:defRPr/>
            </a:pPr>
            <a:r>
              <a:rPr lang="en-US" sz="1049" b="1" i="1">
                <a:solidFill>
                  <a:prstClr val="black">
                    <a:lumMod val="75000"/>
                  </a:prstClr>
                </a:solidFill>
                <a:latin typeface="Calibri" panose="020F0502020204030204"/>
                <a:ea typeface="Segoe UI" pitchFamily="34" charset="0"/>
                <a:cs typeface="Segoe UI" pitchFamily="34" charset="0"/>
              </a:rPr>
              <a:t>VNET coming soon</a:t>
            </a:r>
          </a:p>
        </p:txBody>
      </p:sp>
      <p:sp>
        <p:nvSpPr>
          <p:cNvPr id="34" name="Rectangle: Rounded Corners 33">
            <a:extLst>
              <a:ext uri="{FF2B5EF4-FFF2-40B4-BE49-F238E27FC236}">
                <a16:creationId xmlns:a16="http://schemas.microsoft.com/office/drawing/2014/main" id="{B0FE9F72-9968-4E50-B605-204B0333933F}"/>
              </a:ext>
            </a:extLst>
          </p:cNvPr>
          <p:cNvSpPr/>
          <p:nvPr/>
        </p:nvSpPr>
        <p:spPr>
          <a:xfrm>
            <a:off x="865763" y="4307864"/>
            <a:ext cx="1461900" cy="48792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b="1">
                <a:solidFill>
                  <a:srgbClr val="FFFFFF"/>
                </a:solidFill>
                <a:latin typeface="Segoe UI Semilight"/>
              </a:rPr>
              <a:t>Self-Hosted IR</a:t>
            </a:r>
          </a:p>
        </p:txBody>
      </p:sp>
      <p:cxnSp>
        <p:nvCxnSpPr>
          <p:cNvPr id="36" name="Straight Arrow Connector 35">
            <a:extLst>
              <a:ext uri="{FF2B5EF4-FFF2-40B4-BE49-F238E27FC236}">
                <a16:creationId xmlns:a16="http://schemas.microsoft.com/office/drawing/2014/main" id="{808B6FD2-E36D-4431-8DEC-FB7E0A207F4B}"/>
              </a:ext>
            </a:extLst>
          </p:cNvPr>
          <p:cNvCxnSpPr>
            <a:cxnSpLocks/>
            <a:stCxn id="9" idx="2"/>
            <a:endCxn id="12" idx="0"/>
          </p:cNvCxnSpPr>
          <p:nvPr/>
        </p:nvCxnSpPr>
        <p:spPr>
          <a:xfrm>
            <a:off x="2877058" y="1984230"/>
            <a:ext cx="0" cy="40214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DE9A045C-373D-4D14-B7BA-0B6380CCC546}"/>
              </a:ext>
            </a:extLst>
          </p:cNvPr>
          <p:cNvSpPr/>
          <p:nvPr/>
        </p:nvSpPr>
        <p:spPr>
          <a:xfrm>
            <a:off x="3503768" y="4287363"/>
            <a:ext cx="1197539" cy="48792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b="1">
                <a:solidFill>
                  <a:srgbClr val="FFFFFF"/>
                </a:solidFill>
                <a:latin typeface="Segoe UI Semilight"/>
              </a:rPr>
              <a:t>Azure IR</a:t>
            </a:r>
          </a:p>
        </p:txBody>
      </p:sp>
      <p:cxnSp>
        <p:nvCxnSpPr>
          <p:cNvPr id="40" name="Straight Arrow Connector 39">
            <a:extLst>
              <a:ext uri="{FF2B5EF4-FFF2-40B4-BE49-F238E27FC236}">
                <a16:creationId xmlns:a16="http://schemas.microsoft.com/office/drawing/2014/main" id="{7A2A39C2-6451-46C2-8A07-D6EDC17E8A9B}"/>
              </a:ext>
            </a:extLst>
          </p:cNvPr>
          <p:cNvCxnSpPr>
            <a:cxnSpLocks/>
            <a:stCxn id="12" idx="2"/>
            <a:endCxn id="34" idx="0"/>
          </p:cNvCxnSpPr>
          <p:nvPr/>
        </p:nvCxnSpPr>
        <p:spPr>
          <a:xfrm flipH="1">
            <a:off x="1596713" y="3039684"/>
            <a:ext cx="1280346" cy="126818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D2F52-3213-409A-91BB-766791E3FEF0}"/>
              </a:ext>
            </a:extLst>
          </p:cNvPr>
          <p:cNvCxnSpPr>
            <a:cxnSpLocks/>
            <a:stCxn id="12" idx="2"/>
            <a:endCxn id="37" idx="0"/>
          </p:cNvCxnSpPr>
          <p:nvPr/>
        </p:nvCxnSpPr>
        <p:spPr>
          <a:xfrm>
            <a:off x="2877059" y="3039684"/>
            <a:ext cx="1225479" cy="124767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892CAB-8A5B-4611-91E5-F02725B98A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63782" y="1416286"/>
            <a:ext cx="509135" cy="482577"/>
          </a:xfrm>
          <a:prstGeom prst="rect">
            <a:avLst/>
          </a:prstGeom>
        </p:spPr>
      </p:pic>
    </p:spTree>
    <p:extLst>
      <p:ext uri="{BB962C8B-B14F-4D97-AF65-F5344CB8AC3E}">
        <p14:creationId xmlns:p14="http://schemas.microsoft.com/office/powerpoint/2010/main" val="29884684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1000"/>
                                        <p:tgtEl>
                                          <p:spTgt spid="68">
                                            <p:txEl>
                                              <p:pRg st="0" end="0"/>
                                            </p:txEl>
                                          </p:spTgt>
                                        </p:tgtEl>
                                      </p:cBhvr>
                                    </p:animEffect>
                                    <p:anim calcmode="lin" valueType="num">
                                      <p:cBhvr>
                                        <p:cTn id="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1000"/>
                                        <p:tgtEl>
                                          <p:spTgt spid="68">
                                            <p:txEl>
                                              <p:pRg st="1" end="1"/>
                                            </p:txEl>
                                          </p:spTgt>
                                        </p:tgtEl>
                                      </p:cBhvr>
                                    </p:animEffect>
                                    <p:anim calcmode="lin" valueType="num">
                                      <p:cBhvr>
                                        <p:cTn id="13"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1000"/>
                                        <p:tgtEl>
                                          <p:spTgt spid="68">
                                            <p:txEl>
                                              <p:pRg st="2" end="2"/>
                                            </p:txEl>
                                          </p:spTgt>
                                        </p:tgtEl>
                                      </p:cBhvr>
                                    </p:animEffect>
                                    <p:anim calcmode="lin" valueType="num">
                                      <p:cBhvr>
                                        <p:cTn id="18" dur="1000" fill="hold"/>
                                        <p:tgtEl>
                                          <p:spTgt spid="6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8">
                                            <p:txEl>
                                              <p:pRg st="3" end="3"/>
                                            </p:txEl>
                                          </p:spTgt>
                                        </p:tgtEl>
                                        <p:attrNameLst>
                                          <p:attrName>style.visibility</p:attrName>
                                        </p:attrNameLst>
                                      </p:cBhvr>
                                      <p:to>
                                        <p:strVal val="visible"/>
                                      </p:to>
                                    </p:set>
                                    <p:animEffect transition="in" filter="fade">
                                      <p:cBhvr>
                                        <p:cTn id="22" dur="1000"/>
                                        <p:tgtEl>
                                          <p:spTgt spid="68">
                                            <p:txEl>
                                              <p:pRg st="3" end="3"/>
                                            </p:txEl>
                                          </p:spTgt>
                                        </p:tgtEl>
                                      </p:cBhvr>
                                    </p:animEffect>
                                    <p:anim calcmode="lin" valueType="num">
                                      <p:cBhvr>
                                        <p:cTn id="23" dur="1000" fill="hold"/>
                                        <p:tgtEl>
                                          <p:spTgt spid="6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8">
                                            <p:txEl>
                                              <p:pRg st="4" end="4"/>
                                            </p:txEl>
                                          </p:spTgt>
                                        </p:tgtEl>
                                        <p:attrNameLst>
                                          <p:attrName>style.visibility</p:attrName>
                                        </p:attrNameLst>
                                      </p:cBhvr>
                                      <p:to>
                                        <p:strVal val="visible"/>
                                      </p:to>
                                    </p:set>
                                    <p:animEffect transition="in" filter="fade">
                                      <p:cBhvr>
                                        <p:cTn id="29" dur="1000"/>
                                        <p:tgtEl>
                                          <p:spTgt spid="68">
                                            <p:txEl>
                                              <p:pRg st="4" end="4"/>
                                            </p:txEl>
                                          </p:spTgt>
                                        </p:tgtEl>
                                      </p:cBhvr>
                                    </p:animEffect>
                                    <p:anim calcmode="lin" valueType="num">
                                      <p:cBhvr>
                                        <p:cTn id="30"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
                                            <p:txEl>
                                              <p:pRg st="5" end="5"/>
                                            </p:txEl>
                                          </p:spTgt>
                                        </p:tgtEl>
                                        <p:attrNameLst>
                                          <p:attrName>style.visibility</p:attrName>
                                        </p:attrNameLst>
                                      </p:cBhvr>
                                      <p:to>
                                        <p:strVal val="visible"/>
                                      </p:to>
                                    </p:set>
                                    <p:animEffect transition="in" filter="fade">
                                      <p:cBhvr>
                                        <p:cTn id="34" dur="1000"/>
                                        <p:tgtEl>
                                          <p:spTgt spid="68">
                                            <p:txEl>
                                              <p:pRg st="5" end="5"/>
                                            </p:txEl>
                                          </p:spTgt>
                                        </p:tgtEl>
                                      </p:cBhvr>
                                    </p:animEffect>
                                    <p:anim calcmode="lin" valueType="num">
                                      <p:cBhvr>
                                        <p:cTn id="35" dur="1000" fill="hold"/>
                                        <p:tgtEl>
                                          <p:spTgt spid="6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xEl>
                                              <p:pRg st="6" end="6"/>
                                            </p:txEl>
                                          </p:spTgt>
                                        </p:tgtEl>
                                        <p:attrNameLst>
                                          <p:attrName>style.visibility</p:attrName>
                                        </p:attrNameLst>
                                      </p:cBhvr>
                                      <p:to>
                                        <p:strVal val="visible"/>
                                      </p:to>
                                    </p:set>
                                    <p:animEffect transition="in" filter="fade">
                                      <p:cBhvr>
                                        <p:cTn id="39" dur="1000"/>
                                        <p:tgtEl>
                                          <p:spTgt spid="68">
                                            <p:txEl>
                                              <p:pRg st="6" end="6"/>
                                            </p:txEl>
                                          </p:spTgt>
                                        </p:tgtEl>
                                      </p:cBhvr>
                                    </p:animEffect>
                                    <p:anim calcmode="lin" valueType="num">
                                      <p:cBhvr>
                                        <p:cTn id="40" dur="1000" fill="hold"/>
                                        <p:tgtEl>
                                          <p:spTgt spid="6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8">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8">
                                            <p:txEl>
                                              <p:pRg st="7" end="7"/>
                                            </p:txEl>
                                          </p:spTgt>
                                        </p:tgtEl>
                                        <p:attrNameLst>
                                          <p:attrName>style.visibility</p:attrName>
                                        </p:attrNameLst>
                                      </p:cBhvr>
                                      <p:to>
                                        <p:strVal val="visible"/>
                                      </p:to>
                                    </p:set>
                                    <p:animEffect transition="in" filter="fade">
                                      <p:cBhvr>
                                        <p:cTn id="44" dur="1000"/>
                                        <p:tgtEl>
                                          <p:spTgt spid="68">
                                            <p:txEl>
                                              <p:pRg st="7" end="7"/>
                                            </p:txEl>
                                          </p:spTgt>
                                        </p:tgtEl>
                                      </p:cBhvr>
                                    </p:animEffect>
                                    <p:anim calcmode="lin" valueType="num">
                                      <p:cBhvr>
                                        <p:cTn id="45" dur="1000" fill="hold"/>
                                        <p:tgtEl>
                                          <p:spTgt spid="68">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6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8">
                                            <p:txEl>
                                              <p:pRg st="8" end="8"/>
                                            </p:txEl>
                                          </p:spTgt>
                                        </p:tgtEl>
                                        <p:attrNameLst>
                                          <p:attrName>style.visibility</p:attrName>
                                        </p:attrNameLst>
                                      </p:cBhvr>
                                      <p:to>
                                        <p:strVal val="visible"/>
                                      </p:to>
                                    </p:set>
                                    <p:animEffect transition="in" filter="fade">
                                      <p:cBhvr>
                                        <p:cTn id="51" dur="1000"/>
                                        <p:tgtEl>
                                          <p:spTgt spid="68">
                                            <p:txEl>
                                              <p:pRg st="8" end="8"/>
                                            </p:txEl>
                                          </p:spTgt>
                                        </p:tgtEl>
                                      </p:cBhvr>
                                    </p:animEffect>
                                    <p:anim calcmode="lin" valueType="num">
                                      <p:cBhvr>
                                        <p:cTn id="52" dur="1000" fill="hold"/>
                                        <p:tgtEl>
                                          <p:spTgt spid="6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296290" y="1211262"/>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6011046" y="3980695"/>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6">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cxnSp>
        <p:nvCxnSpPr>
          <p:cNvPr id="83" name="Straight Arrow Connector 82"/>
          <p:cNvCxnSpPr>
            <a:cxnSpLocks/>
          </p:cNvCxnSpPr>
          <p:nvPr/>
        </p:nvCxnSpPr>
        <p:spPr>
          <a:xfrm flipH="1">
            <a:off x="190984" y="254567"/>
            <a:ext cx="476964" cy="74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Tree>
    <p:extLst>
      <p:ext uri="{BB962C8B-B14F-4D97-AF65-F5344CB8AC3E}">
        <p14:creationId xmlns:p14="http://schemas.microsoft.com/office/powerpoint/2010/main" val="28355082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296290" y="1211262"/>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6">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sp>
        <p:nvSpPr>
          <p:cNvPr id="44" name="Rectangle: Rounded Corners 43"/>
          <p:cNvSpPr/>
          <p:nvPr/>
        </p:nvSpPr>
        <p:spPr bwMode="auto">
          <a:xfrm>
            <a:off x="8596368" y="1894070"/>
            <a:ext cx="3276954" cy="10615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848818" y="1725083"/>
            <a:ext cx="2008135" cy="623290"/>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00">
                <a:gradFill>
                  <a:gsLst>
                    <a:gs pos="2917">
                      <a:srgbClr val="404040"/>
                    </a:gs>
                    <a:gs pos="30000">
                      <a:srgbClr val="404040"/>
                    </a:gs>
                  </a:gsLst>
                  <a:lin ang="5400000" scaled="0"/>
                </a:gradFill>
                <a:latin typeface="Segoe UI"/>
              </a:rPr>
              <a:t>PaaS Cloud Host</a:t>
            </a:r>
          </a:p>
        </p:txBody>
      </p:sp>
      <p:sp>
        <p:nvSpPr>
          <p:cNvPr id="65" name="Rectangle 64"/>
          <p:cNvSpPr/>
          <p:nvPr/>
        </p:nvSpPr>
        <p:spPr bwMode="auto">
          <a:xfrm>
            <a:off x="8764193" y="2250288"/>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8" name="Straight Arrow Connector 67"/>
          <p:cNvCxnSpPr>
            <a:cxnSpLocks/>
            <a:endCxn id="8" idx="2"/>
          </p:cNvCxnSpPr>
          <p:nvPr/>
        </p:nvCxnSpPr>
        <p:spPr>
          <a:xfrm flipH="1" flipV="1">
            <a:off x="6029331" y="2223508"/>
            <a:ext cx="2677734" cy="27727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234846" y="2797442"/>
            <a:ext cx="38195" cy="182907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90984" y="254567"/>
            <a:ext cx="476964" cy="74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557065" y="2812213"/>
            <a:ext cx="24378" cy="18200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
        <p:nvSpPr>
          <p:cNvPr id="49" name="TextBox 48"/>
          <p:cNvSpPr txBox="1"/>
          <p:nvPr/>
        </p:nvSpPr>
        <p:spPr>
          <a:xfrm>
            <a:off x="8531117" y="1129920"/>
            <a:ext cx="2526305" cy="646956"/>
          </a:xfrm>
          <a:prstGeom prst="rect">
            <a:avLst/>
          </a:prstGeom>
          <a:noFill/>
        </p:spPr>
        <p:txBody>
          <a:bodyPr wrap="square" lIns="186472" tIns="149178" rIns="186472" bIns="149178" rtlCol="0">
            <a:spAutoFit/>
          </a:bodyPr>
          <a:lstStyle/>
          <a:p>
            <a:pPr defTabSz="932597">
              <a:lnSpc>
                <a:spcPct val="90000"/>
              </a:lnSpc>
              <a:spcAft>
                <a:spcPts val="612"/>
              </a:spcAft>
              <a:defRPr/>
            </a:pPr>
            <a:r>
              <a:rPr lang="en-US" sz="2447"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678987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4" y="-2"/>
            <a:ext cx="12429287" cy="6994526"/>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82" y="-2"/>
            <a:ext cx="12434710" cy="69945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882" y="-1"/>
            <a:ext cx="12434710" cy="699452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8" name="Oval 7">
            <a:extLst>
              <a:ext uri="{FF2B5EF4-FFF2-40B4-BE49-F238E27FC236}">
                <a16:creationId xmlns:a16="http://schemas.microsoft.com/office/drawing/2014/main" id="{45C0DF9B-311A-4D10-932C-3C4CE787D0B8}"/>
              </a:ext>
            </a:extLst>
          </p:cNvPr>
          <p:cNvSpPr/>
          <p:nvPr/>
        </p:nvSpPr>
        <p:spPr>
          <a:xfrm>
            <a:off x="4463085" y="1789765"/>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32597">
              <a:defRPr/>
            </a:pPr>
            <a:r>
              <a:rPr lang="en-US" sz="1836" b="1" spc="173">
                <a:solidFill>
                  <a:srgbClr val="0078D7"/>
                </a:solidFill>
                <a:latin typeface="Segoe UI" charset="0"/>
                <a:ea typeface="Segoe UI" charset="0"/>
                <a:cs typeface="Segoe UI" charset="0"/>
              </a:rPr>
              <a:t>Today, 80% of </a:t>
            </a:r>
            <a:br>
              <a:rPr lang="en-US" sz="1836" b="1" spc="173">
                <a:solidFill>
                  <a:srgbClr val="0078D7"/>
                </a:solidFill>
                <a:latin typeface="Segoe UI" charset="0"/>
                <a:ea typeface="Segoe UI" charset="0"/>
                <a:cs typeface="Segoe UI" charset="0"/>
              </a:rPr>
            </a:br>
            <a:r>
              <a:rPr lang="en-US" sz="1836" b="1" spc="173">
                <a:solidFill>
                  <a:srgbClr val="0078D7"/>
                </a:solidFill>
                <a:latin typeface="Segoe UI" charset="0"/>
                <a:ea typeface="Segoe UI" charset="0"/>
                <a:cs typeface="Segoe UI" charset="0"/>
              </a:rPr>
              <a:t>organizations </a:t>
            </a:r>
            <a:br>
              <a:rPr lang="en-US" sz="1836" b="1" spc="173">
                <a:solidFill>
                  <a:srgbClr val="0078D7"/>
                </a:solidFill>
                <a:latin typeface="Segoe UI" charset="0"/>
                <a:ea typeface="Segoe UI" charset="0"/>
                <a:cs typeface="Segoe UI" charset="0"/>
              </a:rPr>
            </a:br>
            <a:r>
              <a:rPr lang="en-US" sz="1836" spc="173">
                <a:solidFill>
                  <a:srgbClr val="0078D7"/>
                </a:solidFill>
                <a:latin typeface="Segoe UI" charset="0"/>
                <a:ea typeface="Segoe UI" charset="0"/>
                <a:cs typeface="Segoe UI" charset="0"/>
              </a:rPr>
              <a:t>adopt cloud-first </a:t>
            </a:r>
            <a:br>
              <a:rPr lang="en-US" sz="1836" spc="173">
                <a:solidFill>
                  <a:srgbClr val="0078D7"/>
                </a:solidFill>
                <a:latin typeface="Segoe UI" charset="0"/>
                <a:ea typeface="Segoe UI" charset="0"/>
                <a:cs typeface="Segoe UI" charset="0"/>
              </a:rPr>
            </a:br>
            <a:r>
              <a:rPr lang="en-US" sz="1836" spc="173">
                <a:solidFill>
                  <a:srgbClr val="0078D7"/>
                </a:solidFill>
                <a:latin typeface="Segoe UI" charset="0"/>
                <a:ea typeface="Segoe UI" charset="0"/>
                <a:cs typeface="Segoe UI" charset="0"/>
              </a:rPr>
              <a:t>strategies</a:t>
            </a:r>
          </a:p>
        </p:txBody>
      </p:sp>
      <p:sp>
        <p:nvSpPr>
          <p:cNvPr id="7" name="Oval 6">
            <a:extLst>
              <a:ext uri="{FF2B5EF4-FFF2-40B4-BE49-F238E27FC236}">
                <a16:creationId xmlns:a16="http://schemas.microsoft.com/office/drawing/2014/main" id="{FDA79451-4D00-4174-BDC4-214B48A885EB}"/>
              </a:ext>
            </a:extLst>
          </p:cNvPr>
          <p:cNvSpPr/>
          <p:nvPr/>
        </p:nvSpPr>
        <p:spPr>
          <a:xfrm>
            <a:off x="8442514" y="1796993"/>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32597">
              <a:defRPr/>
            </a:pPr>
            <a:r>
              <a:rPr lang="en-US" sz="1836" spc="173">
                <a:solidFill>
                  <a:srgbClr val="0078D7"/>
                </a:solidFill>
                <a:latin typeface="Segoe UI" charset="0"/>
                <a:ea typeface="Segoe UI" charset="0"/>
                <a:cs typeface="Segoe UI" charset="0"/>
              </a:rPr>
              <a:t>AI investment </a:t>
            </a:r>
            <a:br>
              <a:rPr lang="en-US" sz="1836" spc="173">
                <a:solidFill>
                  <a:srgbClr val="0078D7"/>
                </a:solidFill>
                <a:latin typeface="Segoe UI" charset="0"/>
                <a:ea typeface="Segoe UI" charset="0"/>
                <a:cs typeface="Segoe UI" charset="0"/>
              </a:rPr>
            </a:br>
            <a:r>
              <a:rPr lang="en-US" sz="1836" spc="173">
                <a:solidFill>
                  <a:srgbClr val="0078D7"/>
                </a:solidFill>
                <a:latin typeface="Segoe UI" charset="0"/>
                <a:ea typeface="Segoe UI" charset="0"/>
                <a:cs typeface="Segoe UI" charset="0"/>
              </a:rPr>
              <a:t>increased by</a:t>
            </a:r>
          </a:p>
          <a:p>
            <a:pPr algn="ctr" defTabSz="932597">
              <a:defRPr/>
            </a:pPr>
            <a:r>
              <a:rPr lang="en-US" sz="1836" b="1" spc="173">
                <a:solidFill>
                  <a:srgbClr val="0078D7"/>
                </a:solidFill>
                <a:latin typeface="Segoe UI" charset="0"/>
                <a:ea typeface="Segoe UI" charset="0"/>
                <a:cs typeface="Segoe UI" charset="0"/>
              </a:rPr>
              <a:t>300% in 2017</a:t>
            </a:r>
          </a:p>
        </p:txBody>
      </p:sp>
      <p:sp>
        <p:nvSpPr>
          <p:cNvPr id="6" name="Oval 5">
            <a:extLst>
              <a:ext uri="{FF2B5EF4-FFF2-40B4-BE49-F238E27FC236}">
                <a16:creationId xmlns:a16="http://schemas.microsoft.com/office/drawing/2014/main" id="{573948F7-EDB2-44DA-BC20-B3FBF6761300}"/>
              </a:ext>
            </a:extLst>
          </p:cNvPr>
          <p:cNvSpPr/>
          <p:nvPr/>
        </p:nvSpPr>
        <p:spPr>
          <a:xfrm>
            <a:off x="456497" y="1796994"/>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32597">
              <a:defRPr/>
            </a:pPr>
            <a:r>
              <a:rPr lang="en-US" sz="1836" spc="173">
                <a:solidFill>
                  <a:srgbClr val="0078D7"/>
                </a:solidFill>
                <a:latin typeface="Segoe UI" charset="0"/>
                <a:ea typeface="Segoe UI" charset="0"/>
                <a:cs typeface="Segoe UI" charset="0"/>
              </a:rPr>
              <a:t>Data will grow to</a:t>
            </a:r>
            <a:br>
              <a:rPr lang="en-US" sz="1836" spc="173">
                <a:solidFill>
                  <a:srgbClr val="0078D7"/>
                </a:solidFill>
                <a:latin typeface="Segoe UI" charset="0"/>
                <a:ea typeface="Segoe UI" charset="0"/>
                <a:cs typeface="Segoe UI" charset="0"/>
              </a:rPr>
            </a:br>
            <a:r>
              <a:rPr lang="en-US" sz="1836" b="1" spc="173">
                <a:solidFill>
                  <a:srgbClr val="0078D7"/>
                </a:solidFill>
                <a:latin typeface="Segoe UI" charset="0"/>
                <a:ea typeface="Segoe UI" charset="0"/>
                <a:cs typeface="Segoe UI" charset="0"/>
              </a:rPr>
              <a:t>44 ZB in 2020 </a:t>
            </a:r>
          </a:p>
        </p:txBody>
      </p:sp>
    </p:spTree>
    <p:extLst>
      <p:ext uri="{BB962C8B-B14F-4D97-AF65-F5344CB8AC3E}">
        <p14:creationId xmlns:p14="http://schemas.microsoft.com/office/powerpoint/2010/main" val="42788407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450" decel="100000" fill="hold"/>
                                        <p:tgtEl>
                                          <p:spTgt spid="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450" decel="100000" fill="hold"/>
                                        <p:tgtEl>
                                          <p:spTgt spid="8"/>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450" decel="100000" fill="hold"/>
                                        <p:tgtEl>
                                          <p:spTgt spid="7"/>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01153" y="3003621"/>
            <a:ext cx="1428179" cy="504624"/>
          </a:xfrm>
          <a:prstGeom prst="rect">
            <a:avLst/>
          </a:prstGeom>
        </p:spPr>
      </p:pic>
      <p:sp>
        <p:nvSpPr>
          <p:cNvPr id="45" name="Freeform 5"/>
          <p:cNvSpPr>
            <a:spLocks noChangeAspect="1"/>
          </p:cNvSpPr>
          <p:nvPr/>
        </p:nvSpPr>
        <p:spPr bwMode="black">
          <a:xfrm>
            <a:off x="6296290" y="1211262"/>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6011046" y="3980695"/>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7">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sp>
        <p:nvSpPr>
          <p:cNvPr id="44" name="Rectangle: Rounded Corners 43"/>
          <p:cNvSpPr/>
          <p:nvPr/>
        </p:nvSpPr>
        <p:spPr bwMode="auto">
          <a:xfrm>
            <a:off x="8596368" y="1894070"/>
            <a:ext cx="3276954" cy="10615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848818" y="1725083"/>
            <a:ext cx="2008135" cy="623290"/>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00">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306781" y="3354896"/>
            <a:ext cx="3276954" cy="104632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98858" y="3705645"/>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99812" y="3172031"/>
            <a:ext cx="2719131"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764193" y="2250288"/>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440160" y="2223509"/>
            <a:ext cx="1589171" cy="1755715"/>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6029331" y="2223508"/>
            <a:ext cx="2677734" cy="27727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943834" y="4401218"/>
            <a:ext cx="1424" cy="408243"/>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234846" y="2797442"/>
            <a:ext cx="38195" cy="182907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90984" y="254567"/>
            <a:ext cx="476964" cy="74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440160" y="3979222"/>
            <a:ext cx="3756947" cy="169438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414939" y="4441591"/>
            <a:ext cx="125" cy="361283"/>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557065" y="2812213"/>
            <a:ext cx="24378" cy="18200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
        <p:nvSpPr>
          <p:cNvPr id="49" name="TextBox 48"/>
          <p:cNvSpPr txBox="1"/>
          <p:nvPr/>
        </p:nvSpPr>
        <p:spPr>
          <a:xfrm>
            <a:off x="8531117" y="1129920"/>
            <a:ext cx="2526305" cy="646956"/>
          </a:xfrm>
          <a:prstGeom prst="rect">
            <a:avLst/>
          </a:prstGeom>
          <a:noFill/>
        </p:spPr>
        <p:txBody>
          <a:bodyPr wrap="square" lIns="186472" tIns="149178" rIns="186472" bIns="149178" rtlCol="0">
            <a:spAutoFit/>
          </a:bodyPr>
          <a:lstStyle/>
          <a:p>
            <a:pPr defTabSz="932597">
              <a:lnSpc>
                <a:spcPct val="90000"/>
              </a:lnSpc>
              <a:spcAft>
                <a:spcPts val="612"/>
              </a:spcAft>
              <a:defRPr/>
            </a:pPr>
            <a:r>
              <a:rPr lang="en-US" sz="2447"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520549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1153" y="3003621"/>
            <a:ext cx="1428179" cy="504624"/>
          </a:xfrm>
          <a:prstGeom prst="rect">
            <a:avLst/>
          </a:prstGeom>
        </p:spPr>
      </p:pic>
      <p:sp>
        <p:nvSpPr>
          <p:cNvPr id="45" name="Freeform 5"/>
          <p:cNvSpPr>
            <a:spLocks noChangeAspect="1"/>
          </p:cNvSpPr>
          <p:nvPr/>
        </p:nvSpPr>
        <p:spPr bwMode="black">
          <a:xfrm>
            <a:off x="6272954" y="1209511"/>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6011046" y="3980695"/>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7">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sp>
        <p:nvSpPr>
          <p:cNvPr id="44" name="Rectangle: Rounded Corners 43"/>
          <p:cNvSpPr/>
          <p:nvPr/>
        </p:nvSpPr>
        <p:spPr bwMode="auto">
          <a:xfrm>
            <a:off x="8596368" y="1894070"/>
            <a:ext cx="3276954" cy="10615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075286" y="1725083"/>
            <a:ext cx="2556331" cy="627715"/>
          </a:xfrm>
          <a:prstGeom prst="rect">
            <a:avLst/>
          </a:prstGeom>
          <a:noFill/>
        </p:spPr>
        <p:txBody>
          <a:bodyPr wrap="square" lIns="248630" tIns="198903" rIns="248630" bIns="198903" rtlCol="0">
            <a:spAutoFit/>
          </a:bodyPr>
          <a:lstStyle/>
          <a:p>
            <a:pPr algn="r" defTabSz="621529">
              <a:lnSpc>
                <a:spcPct val="90000"/>
              </a:lnSpc>
              <a:spcAft>
                <a:spcPts val="816"/>
              </a:spcAft>
              <a:defRPr/>
            </a:pPr>
            <a:r>
              <a:rPr lang="en-US" sz="1632">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306781" y="3354896"/>
            <a:ext cx="3276954" cy="104632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98858" y="3705645"/>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99812" y="3172031"/>
            <a:ext cx="2719131"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764193" y="2250288"/>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440160" y="2223509"/>
            <a:ext cx="1589171" cy="1755715"/>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6029331" y="2223508"/>
            <a:ext cx="2677734" cy="277277"/>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943834" y="4401218"/>
            <a:ext cx="1424" cy="408243"/>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234846" y="2797442"/>
            <a:ext cx="38195" cy="1829070"/>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90984" y="254567"/>
            <a:ext cx="476964" cy="7402"/>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440160" y="3979222"/>
            <a:ext cx="3756947" cy="169438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414939" y="4441591"/>
            <a:ext cx="125" cy="361283"/>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557065" y="2812213"/>
            <a:ext cx="24378" cy="18200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
        <p:nvSpPr>
          <p:cNvPr id="49" name="TextBox 48"/>
          <p:cNvSpPr txBox="1"/>
          <p:nvPr/>
        </p:nvSpPr>
        <p:spPr>
          <a:xfrm>
            <a:off x="8371379" y="1071136"/>
            <a:ext cx="2526305" cy="646956"/>
          </a:xfrm>
          <a:prstGeom prst="rect">
            <a:avLst/>
          </a:prstGeom>
          <a:noFill/>
        </p:spPr>
        <p:txBody>
          <a:bodyPr wrap="square" lIns="186472" tIns="149178" rIns="186472" bIns="149178" rtlCol="0">
            <a:spAutoFit/>
          </a:bodyPr>
          <a:lstStyle/>
          <a:p>
            <a:pPr algn="r" defTabSz="932597">
              <a:lnSpc>
                <a:spcPct val="90000"/>
              </a:lnSpc>
              <a:spcAft>
                <a:spcPts val="612"/>
              </a:spcAft>
              <a:defRPr/>
            </a:pPr>
            <a:r>
              <a:rPr lang="en-US" sz="2447" b="1">
                <a:gradFill>
                  <a:gsLst>
                    <a:gs pos="2917">
                      <a:prstClr val="black"/>
                    </a:gs>
                    <a:gs pos="30000">
                      <a:prstClr val="black"/>
                    </a:gs>
                  </a:gsLst>
                  <a:lin ang="5400000" scaled="0"/>
                </a:gradFill>
                <a:latin typeface="Calibri" panose="020F0502020204030204"/>
              </a:rPr>
              <a:t>Azure Cloud </a:t>
            </a:r>
          </a:p>
        </p:txBody>
      </p:sp>
      <p:sp>
        <p:nvSpPr>
          <p:cNvPr id="50" name="Rectangle 49">
            <a:extLst>
              <a:ext uri="{FF2B5EF4-FFF2-40B4-BE49-F238E27FC236}">
                <a16:creationId xmlns:a16="http://schemas.microsoft.com/office/drawing/2014/main" id="{77EC7172-4167-47D9-A8DF-5FDFD24B5D23}"/>
              </a:ext>
            </a:extLst>
          </p:cNvPr>
          <p:cNvSpPr/>
          <p:nvPr/>
        </p:nvSpPr>
        <p:spPr bwMode="auto">
          <a:xfrm>
            <a:off x="1920195" y="2322483"/>
            <a:ext cx="8858431" cy="2425041"/>
          </a:xfrm>
          <a:prstGeom prst="rect">
            <a:avLst/>
          </a:prstGeom>
          <a:solidFill>
            <a:srgbClr val="0072C6"/>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Integration Runtime</a:t>
            </a:r>
          </a:p>
          <a:p>
            <a:pPr algn="ctr" defTabSz="1267536">
              <a:defRPr/>
            </a:pPr>
            <a:endParaRPr lang="en-US" sz="2855" b="1">
              <a:gradFill>
                <a:gsLst>
                  <a:gs pos="0">
                    <a:srgbClr val="FFFFFF"/>
                  </a:gs>
                  <a:gs pos="100000">
                    <a:srgbClr val="FFFFFF"/>
                  </a:gs>
                </a:gsLst>
                <a:lin ang="5400000" scaled="0"/>
              </a:gradFill>
              <a:latin typeface="Segoe UI"/>
              <a:ea typeface="Segoe UI" pitchFamily="34" charset="0"/>
              <a:cs typeface="Segoe UI" pitchFamily="34" charset="0"/>
            </a:endParaRPr>
          </a:p>
          <a:p>
            <a:pP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  - Activity Dispatch/Monitor (spark, copy, ml, </a:t>
            </a:r>
            <a:r>
              <a:rPr lang="en-US" sz="2855" b="1"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2855" b="1">
                <a:gradFill>
                  <a:gsLst>
                    <a:gs pos="0">
                      <a:srgbClr val="FFFFFF"/>
                    </a:gs>
                    <a:gs pos="100000">
                      <a:srgbClr val="FFFFFF"/>
                    </a:gs>
                  </a:gsLst>
                  <a:lin ang="5400000" scaled="0"/>
                </a:gradFill>
                <a:latin typeface="Segoe UI"/>
                <a:ea typeface="Segoe UI" pitchFamily="34" charset="0"/>
                <a:cs typeface="Segoe UI" pitchFamily="34" charset="0"/>
              </a:rPr>
              <a:t>)</a:t>
            </a:r>
          </a:p>
          <a:p>
            <a:pP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  - Data Movement </a:t>
            </a:r>
          </a:p>
          <a:p>
            <a:pP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  - SSIS Package Execution</a:t>
            </a:r>
          </a:p>
          <a:p>
            <a:pPr defTabSz="1267536">
              <a:defRPr/>
            </a:pPr>
            <a:endParaRPr lang="en-US" sz="2855" b="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542048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898F1A5-81B4-4D59-9D6C-55556B712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2187" y="1561199"/>
            <a:ext cx="11568566" cy="4565416"/>
          </a:xfrm>
          <a:prstGeom prst="rect">
            <a:avLst/>
          </a:prstGeom>
        </p:spPr>
      </p:pic>
      <p:sp>
        <p:nvSpPr>
          <p:cNvPr id="8" name="Rectangle 7">
            <a:extLst>
              <a:ext uri="{FF2B5EF4-FFF2-40B4-BE49-F238E27FC236}">
                <a16:creationId xmlns:a16="http://schemas.microsoft.com/office/drawing/2014/main" id="{767378F3-44D2-4C0A-95F6-71AEDB878084}"/>
              </a:ext>
            </a:extLst>
          </p:cNvPr>
          <p:cNvSpPr/>
          <p:nvPr/>
        </p:nvSpPr>
        <p:spPr>
          <a:xfrm>
            <a:off x="2273876" y="4611908"/>
            <a:ext cx="1507174" cy="1744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r>
              <a:rPr lang="en-US" sz="918">
                <a:solidFill>
                  <a:prstClr val="black"/>
                </a:solidFill>
                <a:latin typeface="Calibri" panose="020F0502020204030204"/>
              </a:rPr>
              <a:t>ADF Foo On-</a:t>
            </a:r>
            <a:r>
              <a:rPr lang="en-US" sz="918" err="1">
                <a:solidFill>
                  <a:prstClr val="black"/>
                </a:solidFill>
                <a:latin typeface="Calibri" panose="020F0502020204030204"/>
              </a:rPr>
              <a:t>prem</a:t>
            </a:r>
            <a:endParaRPr lang="en-US" sz="918">
              <a:solidFill>
                <a:prstClr val="black"/>
              </a:solidFill>
              <a:latin typeface="Calibri" panose="020F0502020204030204"/>
            </a:endParaRPr>
          </a:p>
        </p:txBody>
      </p:sp>
      <p:sp>
        <p:nvSpPr>
          <p:cNvPr id="2" name="Rectangle 1">
            <a:extLst>
              <a:ext uri="{FF2B5EF4-FFF2-40B4-BE49-F238E27FC236}">
                <a16:creationId xmlns:a16="http://schemas.microsoft.com/office/drawing/2014/main" id="{10D17FD7-B858-4299-967E-B953B8FFEC16}"/>
              </a:ext>
            </a:extLst>
          </p:cNvPr>
          <p:cNvSpPr/>
          <p:nvPr/>
        </p:nvSpPr>
        <p:spPr>
          <a:xfrm>
            <a:off x="2464584" y="4026578"/>
            <a:ext cx="1277782" cy="759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428">
                <a:solidFill>
                  <a:prstClr val="white"/>
                </a:solidFill>
                <a:latin typeface="Calibri" panose="020F0502020204030204"/>
              </a:rPr>
              <a:t>“IR”</a:t>
            </a:r>
          </a:p>
        </p:txBody>
      </p:sp>
      <p:sp>
        <p:nvSpPr>
          <p:cNvPr id="3" name="Rectangle 2">
            <a:extLst>
              <a:ext uri="{FF2B5EF4-FFF2-40B4-BE49-F238E27FC236}">
                <a16:creationId xmlns:a16="http://schemas.microsoft.com/office/drawing/2014/main" id="{1DDC3820-23E4-45BC-8960-4DEC9F450A40}"/>
              </a:ext>
            </a:extLst>
          </p:cNvPr>
          <p:cNvSpPr/>
          <p:nvPr/>
        </p:nvSpPr>
        <p:spPr>
          <a:xfrm>
            <a:off x="8854879" y="3419557"/>
            <a:ext cx="879164"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1" name="Rectangle 10">
            <a:extLst>
              <a:ext uri="{FF2B5EF4-FFF2-40B4-BE49-F238E27FC236}">
                <a16:creationId xmlns:a16="http://schemas.microsoft.com/office/drawing/2014/main" id="{A43E1B47-6C1F-4996-89B4-BB2B1F920FE8}"/>
              </a:ext>
            </a:extLst>
          </p:cNvPr>
          <p:cNvSpPr/>
          <p:nvPr/>
        </p:nvSpPr>
        <p:spPr>
          <a:xfrm>
            <a:off x="1078929" y="4861134"/>
            <a:ext cx="879164" cy="9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3" name="Rectangle 12">
            <a:extLst>
              <a:ext uri="{FF2B5EF4-FFF2-40B4-BE49-F238E27FC236}">
                <a16:creationId xmlns:a16="http://schemas.microsoft.com/office/drawing/2014/main" id="{773135B3-D1F4-43E3-B2C1-062EDE4D9D4F}"/>
              </a:ext>
            </a:extLst>
          </p:cNvPr>
          <p:cNvSpPr/>
          <p:nvPr/>
        </p:nvSpPr>
        <p:spPr>
          <a:xfrm>
            <a:off x="1041415" y="1947769"/>
            <a:ext cx="1463300"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36">
                <a:solidFill>
                  <a:prstClr val="black"/>
                </a:solidFill>
                <a:latin typeface="Calibri" panose="020F0502020204030204"/>
              </a:rPr>
              <a:t>Customer 1</a:t>
            </a:r>
          </a:p>
        </p:txBody>
      </p:sp>
      <p:sp>
        <p:nvSpPr>
          <p:cNvPr id="14" name="Rectangle 13">
            <a:extLst>
              <a:ext uri="{FF2B5EF4-FFF2-40B4-BE49-F238E27FC236}">
                <a16:creationId xmlns:a16="http://schemas.microsoft.com/office/drawing/2014/main" id="{AE7EE4FE-AC90-4959-BB4F-A7879CD86143}"/>
              </a:ext>
            </a:extLst>
          </p:cNvPr>
          <p:cNvSpPr/>
          <p:nvPr/>
        </p:nvSpPr>
        <p:spPr>
          <a:xfrm>
            <a:off x="962979" y="2743814"/>
            <a:ext cx="1618711"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020">
                <a:solidFill>
                  <a:prstClr val="black"/>
                </a:solidFill>
                <a:latin typeface="Calibri" panose="020F0502020204030204"/>
              </a:rPr>
              <a:t>Customer 1 firewall border</a:t>
            </a:r>
          </a:p>
        </p:txBody>
      </p:sp>
      <p:sp>
        <p:nvSpPr>
          <p:cNvPr id="15" name="Rectangle 14">
            <a:extLst>
              <a:ext uri="{FF2B5EF4-FFF2-40B4-BE49-F238E27FC236}">
                <a16:creationId xmlns:a16="http://schemas.microsoft.com/office/drawing/2014/main" id="{194D7824-B03F-495E-9832-981BA9D79A50}"/>
              </a:ext>
            </a:extLst>
          </p:cNvPr>
          <p:cNvSpPr/>
          <p:nvPr/>
        </p:nvSpPr>
        <p:spPr>
          <a:xfrm>
            <a:off x="1009269" y="4697685"/>
            <a:ext cx="293409" cy="16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5" name="Title 4"/>
          <p:cNvSpPr>
            <a:spLocks noGrp="1"/>
          </p:cNvSpPr>
          <p:nvPr>
            <p:ph type="title"/>
          </p:nvPr>
        </p:nvSpPr>
        <p:spPr>
          <a:xfrm>
            <a:off x="274639" y="481548"/>
            <a:ext cx="11889564" cy="1211986"/>
          </a:xfrm>
        </p:spPr>
        <p:txBody>
          <a:bodyPr>
            <a:normAutofit/>
          </a:bodyPr>
          <a:lstStyle/>
          <a:p>
            <a:r>
              <a:rPr lang="en-US" sz="2800" b="1"/>
              <a:t>Azure Data Factory “Integration Runtime” deployed on premises for transformation and then moved to cloud</a:t>
            </a:r>
            <a:endParaRPr lang="en-US" sz="5400" b="1"/>
          </a:p>
        </p:txBody>
      </p:sp>
    </p:spTree>
    <p:extLst>
      <p:ext uri="{BB962C8B-B14F-4D97-AF65-F5344CB8AC3E}">
        <p14:creationId xmlns:p14="http://schemas.microsoft.com/office/powerpoint/2010/main" val="44761047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274F8-31BE-45C4-8897-2DB2F10CEF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2081" y="1239834"/>
            <a:ext cx="11562032" cy="5396623"/>
          </a:xfrm>
          <a:prstGeom prst="rect">
            <a:avLst/>
          </a:prstGeom>
        </p:spPr>
      </p:pic>
      <p:sp>
        <p:nvSpPr>
          <p:cNvPr id="9" name="Rectangle 8">
            <a:extLst>
              <a:ext uri="{FF2B5EF4-FFF2-40B4-BE49-F238E27FC236}">
                <a16:creationId xmlns:a16="http://schemas.microsoft.com/office/drawing/2014/main" id="{970D5D57-ED98-47C5-9E9C-1BC86428E28C}"/>
              </a:ext>
            </a:extLst>
          </p:cNvPr>
          <p:cNvSpPr/>
          <p:nvPr/>
        </p:nvSpPr>
        <p:spPr>
          <a:xfrm>
            <a:off x="7288223" y="5225378"/>
            <a:ext cx="1507174" cy="1744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r>
              <a:rPr lang="en-US" sz="918">
                <a:solidFill>
                  <a:prstClr val="black"/>
                </a:solidFill>
                <a:latin typeface="Calibri" panose="020F0502020204030204"/>
              </a:rPr>
              <a:t>ADF Foo in </a:t>
            </a:r>
            <a:r>
              <a:rPr lang="en-US" sz="918" err="1">
                <a:solidFill>
                  <a:prstClr val="black"/>
                </a:solidFill>
                <a:latin typeface="Calibri" panose="020F0502020204030204"/>
              </a:rPr>
              <a:t>vnet</a:t>
            </a:r>
            <a:endParaRPr lang="en-US" sz="918">
              <a:solidFill>
                <a:prstClr val="black"/>
              </a:solidFill>
              <a:latin typeface="Calibri" panose="020F0502020204030204"/>
            </a:endParaRPr>
          </a:p>
        </p:txBody>
      </p:sp>
      <p:sp>
        <p:nvSpPr>
          <p:cNvPr id="10" name="Rectangle 9">
            <a:extLst>
              <a:ext uri="{FF2B5EF4-FFF2-40B4-BE49-F238E27FC236}">
                <a16:creationId xmlns:a16="http://schemas.microsoft.com/office/drawing/2014/main" id="{DD21CD74-E0AE-4A42-A30E-DA2AE4C007D4}"/>
              </a:ext>
            </a:extLst>
          </p:cNvPr>
          <p:cNvSpPr/>
          <p:nvPr/>
        </p:nvSpPr>
        <p:spPr>
          <a:xfrm>
            <a:off x="7490021" y="4660032"/>
            <a:ext cx="1118344" cy="73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428">
                <a:solidFill>
                  <a:prstClr val="white"/>
                </a:solidFill>
                <a:latin typeface="Calibri" panose="020F0502020204030204"/>
              </a:rPr>
              <a:t>“IR”</a:t>
            </a:r>
          </a:p>
        </p:txBody>
      </p:sp>
      <p:sp>
        <p:nvSpPr>
          <p:cNvPr id="11" name="Rectangle 10">
            <a:extLst>
              <a:ext uri="{FF2B5EF4-FFF2-40B4-BE49-F238E27FC236}">
                <a16:creationId xmlns:a16="http://schemas.microsoft.com/office/drawing/2014/main" id="{6FB0F544-6B26-4D6A-944D-45F114955E1B}"/>
              </a:ext>
            </a:extLst>
          </p:cNvPr>
          <p:cNvSpPr/>
          <p:nvPr/>
        </p:nvSpPr>
        <p:spPr>
          <a:xfrm>
            <a:off x="1019979" y="2463885"/>
            <a:ext cx="1463300"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36">
                <a:solidFill>
                  <a:prstClr val="black"/>
                </a:solidFill>
                <a:latin typeface="Calibri" panose="020F0502020204030204"/>
              </a:rPr>
              <a:t>Customer 2</a:t>
            </a:r>
          </a:p>
        </p:txBody>
      </p:sp>
      <p:sp>
        <p:nvSpPr>
          <p:cNvPr id="12" name="Rectangle 11">
            <a:extLst>
              <a:ext uri="{FF2B5EF4-FFF2-40B4-BE49-F238E27FC236}">
                <a16:creationId xmlns:a16="http://schemas.microsoft.com/office/drawing/2014/main" id="{693566E8-373D-4CAD-B3DE-0CFE70E5CF3D}"/>
              </a:ext>
            </a:extLst>
          </p:cNvPr>
          <p:cNvSpPr/>
          <p:nvPr/>
        </p:nvSpPr>
        <p:spPr>
          <a:xfrm>
            <a:off x="1100365" y="5399828"/>
            <a:ext cx="787778" cy="85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3" name="Rectangle 12">
            <a:extLst>
              <a:ext uri="{FF2B5EF4-FFF2-40B4-BE49-F238E27FC236}">
                <a16:creationId xmlns:a16="http://schemas.microsoft.com/office/drawing/2014/main" id="{64B593D3-560B-4179-B559-28721BACFA27}"/>
              </a:ext>
            </a:extLst>
          </p:cNvPr>
          <p:cNvSpPr/>
          <p:nvPr/>
        </p:nvSpPr>
        <p:spPr>
          <a:xfrm>
            <a:off x="864567" y="3792521"/>
            <a:ext cx="1618711"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020">
                <a:solidFill>
                  <a:prstClr val="black"/>
                </a:solidFill>
                <a:latin typeface="Calibri" panose="020F0502020204030204"/>
              </a:rPr>
              <a:t>Customer 2 firewall border</a:t>
            </a:r>
          </a:p>
        </p:txBody>
      </p:sp>
      <p:sp>
        <p:nvSpPr>
          <p:cNvPr id="14" name="Rectangle 13">
            <a:extLst>
              <a:ext uri="{FF2B5EF4-FFF2-40B4-BE49-F238E27FC236}">
                <a16:creationId xmlns:a16="http://schemas.microsoft.com/office/drawing/2014/main" id="{4D88E725-1855-43B0-8CE1-1EC6132A9C49}"/>
              </a:ext>
            </a:extLst>
          </p:cNvPr>
          <p:cNvSpPr/>
          <p:nvPr/>
        </p:nvSpPr>
        <p:spPr>
          <a:xfrm>
            <a:off x="7215017" y="4349735"/>
            <a:ext cx="762935"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020">
                <a:solidFill>
                  <a:prstClr val="black"/>
                </a:solidFill>
                <a:latin typeface="Calibri" panose="020F0502020204030204"/>
              </a:rPr>
              <a:t>Customer 2 </a:t>
            </a:r>
            <a:r>
              <a:rPr lang="en-US" sz="1020" err="1">
                <a:solidFill>
                  <a:prstClr val="black"/>
                </a:solidFill>
                <a:latin typeface="Calibri" panose="020F0502020204030204"/>
              </a:rPr>
              <a:t>vnet</a:t>
            </a:r>
            <a:endParaRPr lang="en-US" sz="1020">
              <a:solidFill>
                <a:prstClr val="black"/>
              </a:solidFill>
              <a:latin typeface="Calibri" panose="020F0502020204030204"/>
            </a:endParaRPr>
          </a:p>
        </p:txBody>
      </p:sp>
      <p:sp>
        <p:nvSpPr>
          <p:cNvPr id="15" name="Rectangle 14">
            <a:extLst>
              <a:ext uri="{FF2B5EF4-FFF2-40B4-BE49-F238E27FC236}">
                <a16:creationId xmlns:a16="http://schemas.microsoft.com/office/drawing/2014/main" id="{BA350B9A-9C7F-4030-8551-C59A4F90A61D}"/>
              </a:ext>
            </a:extLst>
          </p:cNvPr>
          <p:cNvSpPr/>
          <p:nvPr/>
        </p:nvSpPr>
        <p:spPr>
          <a:xfrm>
            <a:off x="873274" y="5225379"/>
            <a:ext cx="293409" cy="16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7" name="Rectangle 16">
            <a:extLst>
              <a:ext uri="{FF2B5EF4-FFF2-40B4-BE49-F238E27FC236}">
                <a16:creationId xmlns:a16="http://schemas.microsoft.com/office/drawing/2014/main" id="{AEE5F042-C592-4C4D-B18F-907EA7B1C509}"/>
              </a:ext>
            </a:extLst>
          </p:cNvPr>
          <p:cNvSpPr/>
          <p:nvPr/>
        </p:nvSpPr>
        <p:spPr>
          <a:xfrm>
            <a:off x="8876317" y="2947963"/>
            <a:ext cx="879164"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sz="3200" b="1"/>
              <a:t>Azure Data Factory “Integration Runtime” deployed inside </a:t>
            </a:r>
            <a:r>
              <a:rPr lang="en-US" sz="3200" b="1" err="1"/>
              <a:t>VNet</a:t>
            </a:r>
            <a:endParaRPr lang="en-US" sz="6000" b="1"/>
          </a:p>
        </p:txBody>
      </p:sp>
    </p:spTree>
    <p:extLst>
      <p:ext uri="{BB962C8B-B14F-4D97-AF65-F5344CB8AC3E}">
        <p14:creationId xmlns:p14="http://schemas.microsoft.com/office/powerpoint/2010/main" val="366158897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4EB2D-6FB1-47DF-B154-DF39AF9E0A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9" y="0"/>
            <a:ext cx="4655127" cy="3546549"/>
          </a:xfrm>
          <a:prstGeom prst="rect">
            <a:avLst/>
          </a:prstGeom>
        </p:spPr>
      </p:pic>
      <p:pic>
        <p:nvPicPr>
          <p:cNvPr id="4" name="Picture 3">
            <a:extLst>
              <a:ext uri="{FF2B5EF4-FFF2-40B4-BE49-F238E27FC236}">
                <a16:creationId xmlns:a16="http://schemas.microsoft.com/office/drawing/2014/main" id="{78B87ABF-6910-4386-8353-6D409288D4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0902" y="0"/>
            <a:ext cx="5944445" cy="3276022"/>
          </a:xfrm>
          <a:prstGeom prst="rect">
            <a:avLst/>
          </a:prstGeom>
        </p:spPr>
      </p:pic>
      <p:pic>
        <p:nvPicPr>
          <p:cNvPr id="5" name="Picture 4">
            <a:extLst>
              <a:ext uri="{FF2B5EF4-FFF2-40B4-BE49-F238E27FC236}">
                <a16:creationId xmlns:a16="http://schemas.microsoft.com/office/drawing/2014/main" id="{A1BC93A8-EC66-44DA-B2AA-D985F2E409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52423" y="3257549"/>
            <a:ext cx="4789514" cy="3664238"/>
          </a:xfrm>
          <a:prstGeom prst="rect">
            <a:avLst/>
          </a:prstGeom>
        </p:spPr>
      </p:pic>
    </p:spTree>
    <p:extLst>
      <p:ext uri="{BB962C8B-B14F-4D97-AF65-F5344CB8AC3E}">
        <p14:creationId xmlns:p14="http://schemas.microsoft.com/office/powerpoint/2010/main" val="416387735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22CA-2519-464A-9B40-C24AAE5DBCCF}"/>
              </a:ext>
            </a:extLst>
          </p:cNvPr>
          <p:cNvSpPr>
            <a:spLocks noGrp="1"/>
          </p:cNvSpPr>
          <p:nvPr>
            <p:ph type="title"/>
          </p:nvPr>
        </p:nvSpPr>
        <p:spPr/>
        <p:txBody>
          <a:bodyPr/>
          <a:lstStyle/>
          <a:p>
            <a:r>
              <a:rPr lang="en-US"/>
              <a:t>Credential Management (Linked service) </a:t>
            </a:r>
          </a:p>
        </p:txBody>
      </p:sp>
      <p:pic>
        <p:nvPicPr>
          <p:cNvPr id="6" name="Picture 5">
            <a:extLst>
              <a:ext uri="{FF2B5EF4-FFF2-40B4-BE49-F238E27FC236}">
                <a16:creationId xmlns:a16="http://schemas.microsoft.com/office/drawing/2014/main" id="{2ACFA2E2-9A43-49AE-846E-C51E233386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037" y="2963862"/>
            <a:ext cx="7620000" cy="3206944"/>
          </a:xfrm>
          <a:prstGeom prst="rect">
            <a:avLst/>
          </a:prstGeom>
        </p:spPr>
      </p:pic>
      <p:pic>
        <p:nvPicPr>
          <p:cNvPr id="7" name="Picture 6">
            <a:extLst>
              <a:ext uri="{FF2B5EF4-FFF2-40B4-BE49-F238E27FC236}">
                <a16:creationId xmlns:a16="http://schemas.microsoft.com/office/drawing/2014/main" id="{FC9C7ECC-7643-4E98-A32E-DA0353C344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37" y="2125662"/>
            <a:ext cx="12284398" cy="4191000"/>
          </a:xfrm>
          <a:prstGeom prst="rect">
            <a:avLst/>
          </a:prstGeom>
        </p:spPr>
      </p:pic>
    </p:spTree>
    <p:extLst>
      <p:ext uri="{BB962C8B-B14F-4D97-AF65-F5344CB8AC3E}">
        <p14:creationId xmlns:p14="http://schemas.microsoft.com/office/powerpoint/2010/main" val="1860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4D6F-EF71-4A65-8A7A-0CA1F0EBDC2C}"/>
              </a:ext>
            </a:extLst>
          </p:cNvPr>
          <p:cNvSpPr>
            <a:spLocks noGrp="1"/>
          </p:cNvSpPr>
          <p:nvPr>
            <p:ph type="title"/>
          </p:nvPr>
        </p:nvSpPr>
        <p:spPr/>
        <p:txBody>
          <a:bodyPr/>
          <a:lstStyle/>
          <a:p>
            <a:r>
              <a:rPr lang="en-US"/>
              <a:t>Self-hosted IR – Firewall Requirements</a:t>
            </a:r>
            <a:endParaRPr lang="en-IN"/>
          </a:p>
        </p:txBody>
      </p:sp>
      <p:pic>
        <p:nvPicPr>
          <p:cNvPr id="2050" name="Picture 2" descr="Firewall">
            <a:extLst>
              <a:ext uri="{FF2B5EF4-FFF2-40B4-BE49-F238E27FC236}">
                <a16:creationId xmlns:a16="http://schemas.microsoft.com/office/drawing/2014/main" id="{4C30C732-3D0A-4D1B-B06E-00ADFE3EDEF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3237" y="1212849"/>
            <a:ext cx="9052746" cy="5942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E3F8AE-71BD-48E5-8B22-491B1AB0B24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3237" y="5326062"/>
            <a:ext cx="1369369" cy="762000"/>
          </a:xfrm>
          <a:prstGeom prst="rect">
            <a:avLst/>
          </a:prstGeom>
        </p:spPr>
      </p:pic>
    </p:spTree>
    <p:extLst>
      <p:ext uri="{BB962C8B-B14F-4D97-AF65-F5344CB8AC3E}">
        <p14:creationId xmlns:p14="http://schemas.microsoft.com/office/powerpoint/2010/main" val="199588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6371-4106-4120-BBCF-E43BB6365538}"/>
              </a:ext>
            </a:extLst>
          </p:cNvPr>
          <p:cNvSpPr>
            <a:spLocks noGrp="1"/>
          </p:cNvSpPr>
          <p:nvPr>
            <p:ph type="title"/>
          </p:nvPr>
        </p:nvSpPr>
        <p:spPr/>
        <p:txBody>
          <a:bodyPr/>
          <a:lstStyle/>
          <a:p>
            <a:r>
              <a:rPr lang="en-US"/>
              <a:t>Network Topology (with ExpressRoute)</a:t>
            </a:r>
          </a:p>
        </p:txBody>
      </p:sp>
      <p:pic>
        <p:nvPicPr>
          <p:cNvPr id="7" name="Picture 6">
            <a:extLst>
              <a:ext uri="{FF2B5EF4-FFF2-40B4-BE49-F238E27FC236}">
                <a16:creationId xmlns:a16="http://schemas.microsoft.com/office/drawing/2014/main" id="{193A36C0-007C-4840-9E75-D9D5179BF0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37" y="1221157"/>
            <a:ext cx="11515169" cy="5694591"/>
          </a:xfrm>
          <a:prstGeom prst="rect">
            <a:avLst/>
          </a:prstGeom>
        </p:spPr>
      </p:pic>
    </p:spTree>
    <p:extLst>
      <p:ext uri="{BB962C8B-B14F-4D97-AF65-F5344CB8AC3E}">
        <p14:creationId xmlns:p14="http://schemas.microsoft.com/office/powerpoint/2010/main" val="264682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6371-4106-4120-BBCF-E43BB6365538}"/>
              </a:ext>
            </a:extLst>
          </p:cNvPr>
          <p:cNvSpPr>
            <a:spLocks noGrp="1"/>
          </p:cNvSpPr>
          <p:nvPr>
            <p:ph type="title"/>
          </p:nvPr>
        </p:nvSpPr>
        <p:spPr/>
        <p:txBody>
          <a:bodyPr/>
          <a:lstStyle/>
          <a:p>
            <a:r>
              <a:rPr lang="en-US"/>
              <a:t>Network Topology (with VPN)</a:t>
            </a:r>
          </a:p>
        </p:txBody>
      </p:sp>
      <p:sp>
        <p:nvSpPr>
          <p:cNvPr id="4" name="AutoShape 2" descr="Use Express Route with gateway">
            <a:extLst>
              <a:ext uri="{FF2B5EF4-FFF2-40B4-BE49-F238E27FC236}">
                <a16:creationId xmlns:a16="http://schemas.microsoft.com/office/drawing/2014/main" id="{13522096-82A7-418E-A594-15A308683645}"/>
              </a:ext>
            </a:extLst>
          </p:cNvPr>
          <p:cNvSpPr>
            <a:spLocks noGrp="1" noChangeAspect="1" noChangeArrowheads="1"/>
          </p:cNvSpPr>
          <p:nvPr>
            <p:ph type="body" sz="quarter" idx="10"/>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0AD027A-AB80-4BBF-B1A0-E8CBDC0EE5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163" y="1211262"/>
            <a:ext cx="12436475" cy="6112061"/>
          </a:xfrm>
          <a:prstGeom prst="rect">
            <a:avLst/>
          </a:prstGeom>
        </p:spPr>
      </p:pic>
    </p:spTree>
    <p:extLst>
      <p:ext uri="{BB962C8B-B14F-4D97-AF65-F5344CB8AC3E}">
        <p14:creationId xmlns:p14="http://schemas.microsoft.com/office/powerpoint/2010/main" val="175319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8D8A-5CA0-4E15-8FC6-A607A7628852}"/>
              </a:ext>
            </a:extLst>
          </p:cNvPr>
          <p:cNvSpPr>
            <a:spLocks noGrp="1"/>
          </p:cNvSpPr>
          <p:nvPr>
            <p:ph type="title"/>
          </p:nvPr>
        </p:nvSpPr>
        <p:spPr/>
        <p:txBody>
          <a:bodyPr/>
          <a:lstStyle/>
          <a:p>
            <a:r>
              <a:rPr lang="en-US" err="1"/>
              <a:t>VNet</a:t>
            </a:r>
            <a:endParaRPr lang="en-IN"/>
          </a:p>
        </p:txBody>
      </p:sp>
      <p:pic>
        <p:nvPicPr>
          <p:cNvPr id="3" name="Picture 2">
            <a:extLst>
              <a:ext uri="{FF2B5EF4-FFF2-40B4-BE49-F238E27FC236}">
                <a16:creationId xmlns:a16="http://schemas.microsoft.com/office/drawing/2014/main" id="{FEE87AAC-146D-4BDE-B663-289FC14FD8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237" y="1058862"/>
            <a:ext cx="8839200" cy="5802762"/>
          </a:xfrm>
          <a:prstGeom prst="rect">
            <a:avLst/>
          </a:prstGeom>
        </p:spPr>
      </p:pic>
      <p:pic>
        <p:nvPicPr>
          <p:cNvPr id="2052" name="Picture 4" descr="Image result for azure data factory icon">
            <a:extLst>
              <a:ext uri="{FF2B5EF4-FFF2-40B4-BE49-F238E27FC236}">
                <a16:creationId xmlns:a16="http://schemas.microsoft.com/office/drawing/2014/main" id="{E667AE64-844B-4944-8497-73FEBAD643F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27238" y="1439863"/>
            <a:ext cx="609599" cy="609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E869AD-2133-4A55-80B6-DAA2BC2790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237" y="1073212"/>
            <a:ext cx="9525000" cy="5929250"/>
          </a:xfrm>
          <a:prstGeom prst="rect">
            <a:avLst/>
          </a:prstGeom>
        </p:spPr>
      </p:pic>
    </p:spTree>
    <p:extLst>
      <p:ext uri="{BB962C8B-B14F-4D97-AF65-F5344CB8AC3E}">
        <p14:creationId xmlns:p14="http://schemas.microsoft.com/office/powerpoint/2010/main" val="15746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4" y="-1"/>
            <a:ext cx="12429287" cy="6991473"/>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82" y="-2"/>
            <a:ext cx="12434710" cy="69945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882" y="-1"/>
            <a:ext cx="12434710" cy="699452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882" y="-1"/>
            <a:ext cx="12434711"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Title 235">
            <a:extLst>
              <a:ext uri="{FF2B5EF4-FFF2-40B4-BE49-F238E27FC236}">
                <a16:creationId xmlns:a16="http://schemas.microsoft.com/office/drawing/2014/main" id="{8EF5C83F-18C6-4C7A-820C-7D3117ADFD76}"/>
              </a:ext>
            </a:extLst>
          </p:cNvPr>
          <p:cNvSpPr txBox="1">
            <a:spLocks/>
          </p:cNvSpPr>
          <p:nvPr/>
        </p:nvSpPr>
        <p:spPr>
          <a:xfrm>
            <a:off x="275482" y="2826354"/>
            <a:ext cx="11885514" cy="141005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896" spc="102">
                <a:solidFill>
                  <a:srgbClr val="FFFFFF"/>
                </a:solidFill>
                <a:latin typeface="Segoe UI Light"/>
              </a:rPr>
              <a:t>Organizations that harness data, </a:t>
            </a:r>
            <a:br>
              <a:rPr lang="en-US" sz="4896" spc="102">
                <a:solidFill>
                  <a:srgbClr val="FFFFFF"/>
                </a:solidFill>
                <a:latin typeface="Segoe UI Light"/>
              </a:rPr>
            </a:br>
            <a:r>
              <a:rPr lang="en-US" sz="4896" spc="102">
                <a:solidFill>
                  <a:srgbClr val="FFFFFF"/>
                </a:solidFill>
                <a:latin typeface="Segoe UI Light"/>
              </a:rPr>
              <a:t>cloud, and AI outperform</a:t>
            </a:r>
          </a:p>
        </p:txBody>
      </p:sp>
    </p:spTree>
    <p:extLst>
      <p:ext uri="{BB962C8B-B14F-4D97-AF65-F5344CB8AC3E}">
        <p14:creationId xmlns:p14="http://schemas.microsoft.com/office/powerpoint/2010/main" val="1233805520"/>
      </p:ext>
    </p:extLst>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accel="50000" fill="hold" grpId="1" nodeType="withEffect" p14:presetBounceEnd="50000">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fade">
                                          <p:cBhvr>
                                            <p:cTn id="9" dur="500"/>
                                            <p:tgtEl>
                                              <p:spTgt spid="56"/>
                                            </p:tgtEl>
                                          </p:cBhvr>
                                        </p:animEffect>
                                      </p:childTnLst>
                                    </p:cTn>
                                  </p:par>
                                  <p:par>
                                    <p:cTn id="10" presetID="64" presetClass="path" presetSubtype="0" accel="50000" fill="hold" grpId="0" nodeType="withEffect" p14:presetBounceEnd="50000">
                                      <p:stCondLst>
                                        <p:cond delay="0"/>
                                      </p:stCondLst>
                                      <p:childTnLst>
                                        <p:animMotion origin="layout" path="M 0 0.12361 L 0 -1.11111E-6 " pathEditMode="relative" rAng="0" ptsTypes="AA" p14:bounceEnd="50000">
                                          <p:cBhvr>
                                            <p:cTn id="11" dur="250" fill="hold"/>
                                            <p:tgtEl>
                                              <p:spTgt spid="56"/>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6" grpId="0"/>
          <p:bldP spid="5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accel="50000" fill="hold" grpId="1"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fade">
                                          <p:cBhvr>
                                            <p:cTn id="9" dur="500"/>
                                            <p:tgtEl>
                                              <p:spTgt spid="56"/>
                                            </p:tgtEl>
                                          </p:cBhvr>
                                        </p:animEffect>
                                      </p:childTnLst>
                                    </p:cTn>
                                  </p:par>
                                  <p:par>
                                    <p:cTn id="10" presetID="64" presetClass="path" presetSubtype="0" accel="50000" fill="hold" grpId="0" nodeType="withEffect">
                                      <p:stCondLst>
                                        <p:cond delay="0"/>
                                      </p:stCondLst>
                                      <p:childTnLst>
                                        <p:animMotion origin="layout" path="M 0 0.12361 L 0 -1.11111E-6 " pathEditMode="relative" rAng="0" ptsTypes="AA">
                                          <p:cBhvr>
                                            <p:cTn id="11" dur="250" fill="hold"/>
                                            <p:tgtEl>
                                              <p:spTgt spid="56"/>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6" grpId="0"/>
          <p:bldP spid="56" grpId="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DD0D-77C5-48EF-9BD3-46F8FF459E42}"/>
              </a:ext>
            </a:extLst>
          </p:cNvPr>
          <p:cNvSpPr>
            <a:spLocks noGrp="1"/>
          </p:cNvSpPr>
          <p:nvPr>
            <p:ph type="title"/>
          </p:nvPr>
        </p:nvSpPr>
        <p:spPr/>
        <p:txBody>
          <a:bodyPr/>
          <a:lstStyle/>
          <a:p>
            <a:r>
              <a:rPr lang="en-US" b="1"/>
              <a:t>ADF Certifications</a:t>
            </a:r>
            <a:endParaRPr lang="en-IN"/>
          </a:p>
        </p:txBody>
      </p:sp>
      <p:sp>
        <p:nvSpPr>
          <p:cNvPr id="3" name="Text Placeholder 2">
            <a:extLst>
              <a:ext uri="{FF2B5EF4-FFF2-40B4-BE49-F238E27FC236}">
                <a16:creationId xmlns:a16="http://schemas.microsoft.com/office/drawing/2014/main" id="{E509369F-23A7-4CA0-A778-2D49A9BD24B3}"/>
              </a:ext>
            </a:extLst>
          </p:cNvPr>
          <p:cNvSpPr>
            <a:spLocks noGrp="1"/>
          </p:cNvSpPr>
          <p:nvPr>
            <p:ph type="body" sz="quarter" idx="10"/>
          </p:nvPr>
        </p:nvSpPr>
        <p:spPr>
          <a:xfrm>
            <a:off x="274638" y="1212850"/>
            <a:ext cx="11888787" cy="3730252"/>
          </a:xfrm>
        </p:spPr>
        <p:txBody>
          <a:bodyPr/>
          <a:lstStyle/>
          <a:p>
            <a:r>
              <a:rPr lang="en-IN">
                <a:hlinkClick r:id="rId3"/>
              </a:rPr>
              <a:t>HIPAA/HITECH</a:t>
            </a:r>
            <a:endParaRPr lang="en-IN"/>
          </a:p>
          <a:p>
            <a:r>
              <a:rPr lang="en-IN">
                <a:hlinkClick r:id="rId4"/>
              </a:rPr>
              <a:t>ISO/IEC 27001</a:t>
            </a:r>
            <a:endParaRPr lang="en-IN"/>
          </a:p>
          <a:p>
            <a:r>
              <a:rPr lang="en-IN">
                <a:hlinkClick r:id="rId5"/>
              </a:rPr>
              <a:t>ISO/IEC 27018</a:t>
            </a:r>
            <a:endParaRPr lang="en-IN"/>
          </a:p>
          <a:p>
            <a:r>
              <a:rPr lang="en-IN">
                <a:hlinkClick r:id="rId6"/>
              </a:rPr>
              <a:t>CSA STAR</a:t>
            </a:r>
            <a:endParaRPr lang="en-IN"/>
          </a:p>
          <a:p>
            <a:endParaRPr lang="en-IN"/>
          </a:p>
          <a:p>
            <a:endParaRPr lang="en-IN"/>
          </a:p>
        </p:txBody>
      </p:sp>
    </p:spTree>
    <p:extLst>
      <p:ext uri="{BB962C8B-B14F-4D97-AF65-F5344CB8AC3E}">
        <p14:creationId xmlns:p14="http://schemas.microsoft.com/office/powerpoint/2010/main" val="5944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Customer Insights</a:t>
            </a: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274702" y="1211287"/>
            <a:ext cx="11888787" cy="1914370"/>
          </a:xfrm>
        </p:spPr>
        <p:txBody>
          <a:bodyPr/>
          <a:lstStyle/>
          <a:p>
            <a:r>
              <a:rPr lang="en-US" sz="2800">
                <a:latin typeface="+mn-lt"/>
              </a:rPr>
              <a:t>SSIS is a </a:t>
            </a:r>
            <a:r>
              <a:rPr lang="en-US" sz="2800" u="sng">
                <a:latin typeface="+mn-lt"/>
              </a:rPr>
              <a:t>traditional ETL tool</a:t>
            </a:r>
            <a:r>
              <a:rPr lang="en-US" sz="2800">
                <a:latin typeface="+mn-lt"/>
              </a:rPr>
              <a:t> that comes bundled with SQL Server </a:t>
            </a:r>
            <a:r>
              <a:rPr lang="en-US" sz="2800" u="sng">
                <a:latin typeface="+mn-lt"/>
              </a:rPr>
              <a:t>on premises</a:t>
            </a:r>
          </a:p>
          <a:p>
            <a:pPr lvl="1"/>
            <a:r>
              <a:rPr lang="en-US" sz="2000"/>
              <a:t>Has been around for more than 10 years</a:t>
            </a:r>
          </a:p>
          <a:p>
            <a:pPr lvl="1"/>
            <a:r>
              <a:rPr lang="en-US" sz="2000"/>
              <a:t>Some customers have started to lift &amp; shift their ETL workloads to the cloud to reduce their on-prem infra, but found managing Infrastructure as a Service (</a:t>
            </a:r>
            <a:r>
              <a:rPr lang="en-US" sz="2000" b="1"/>
              <a:t>IaaS</a:t>
            </a:r>
            <a:r>
              <a:rPr lang="en-US" sz="2000"/>
              <a:t>)/VMs challenging</a:t>
            </a:r>
          </a:p>
        </p:txBody>
      </p:sp>
    </p:spTree>
    <p:extLst>
      <p:ext uri="{BB962C8B-B14F-4D97-AF65-F5344CB8AC3E}">
        <p14:creationId xmlns:p14="http://schemas.microsoft.com/office/powerpoint/2010/main" val="124547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Customer Insights</a:t>
            </a: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274702" y="1211287"/>
            <a:ext cx="11888787" cy="4345805"/>
          </a:xfrm>
        </p:spPr>
        <p:txBody>
          <a:bodyPr/>
          <a:lstStyle/>
          <a:p>
            <a:r>
              <a:rPr lang="en-US" sz="2800">
                <a:latin typeface="+mn-lt"/>
              </a:rPr>
              <a:t>SSIS is a </a:t>
            </a:r>
            <a:r>
              <a:rPr lang="en-US" sz="2800" u="sng">
                <a:latin typeface="+mn-lt"/>
              </a:rPr>
              <a:t>traditional ETL tool</a:t>
            </a:r>
            <a:r>
              <a:rPr lang="en-US" sz="2800">
                <a:latin typeface="+mn-lt"/>
              </a:rPr>
              <a:t> that comes bundled with SQL Server </a:t>
            </a:r>
            <a:r>
              <a:rPr lang="en-US" sz="2800" u="sng">
                <a:latin typeface="+mn-lt"/>
              </a:rPr>
              <a:t>on premises</a:t>
            </a:r>
          </a:p>
          <a:p>
            <a:pPr lvl="1"/>
            <a:r>
              <a:rPr lang="en-US" sz="2000"/>
              <a:t>Has been around for more than 10 years</a:t>
            </a:r>
          </a:p>
          <a:p>
            <a:pPr lvl="1"/>
            <a:r>
              <a:rPr lang="en-US" sz="2000"/>
              <a:t>Some customers have started to lift &amp; shift their ETL workloads to the cloud to reduce their on-prem infra, but found managing Infrastructure as a Service (</a:t>
            </a:r>
            <a:r>
              <a:rPr lang="en-US" sz="2000" b="1"/>
              <a:t>IaaS</a:t>
            </a:r>
            <a:r>
              <a:rPr lang="en-US" sz="2000"/>
              <a:t>)/VMs challenging</a:t>
            </a:r>
          </a:p>
          <a:p>
            <a:pPr lvl="1"/>
            <a:endParaRPr lang="en-US" sz="2000"/>
          </a:p>
          <a:p>
            <a:r>
              <a:rPr lang="en-US" sz="2800">
                <a:latin typeface="+mn-lt"/>
              </a:rPr>
              <a:t>Azure Data Factory (ADF) is a </a:t>
            </a:r>
            <a:r>
              <a:rPr lang="en-US" sz="2800" u="sng">
                <a:latin typeface="+mn-lt"/>
              </a:rPr>
              <a:t>modern ELT tool</a:t>
            </a:r>
            <a:r>
              <a:rPr lang="en-US" sz="2800">
                <a:latin typeface="+mn-lt"/>
              </a:rPr>
              <a:t> that moves/copies data and dispatches transformations for Big Data Analytics </a:t>
            </a:r>
            <a:r>
              <a:rPr lang="en-US" sz="2800" u="sng">
                <a:latin typeface="+mn-lt"/>
              </a:rPr>
              <a:t>in the cloud</a:t>
            </a:r>
          </a:p>
          <a:p>
            <a:pPr lvl="1"/>
            <a:r>
              <a:rPr lang="en-US" sz="2000"/>
              <a:t>Some gaps in ELT workflows can be filled w/ code-free authoring of transformations/built-in tasks from SSIS</a:t>
            </a:r>
          </a:p>
          <a:p>
            <a:pPr lvl="1"/>
            <a:r>
              <a:rPr lang="en-US" sz="2000"/>
              <a:t>Some customers have started to combine ADF with SSIS on IaaS/VMs, but found managing IaaS/VMs challenging</a:t>
            </a:r>
          </a:p>
        </p:txBody>
      </p:sp>
    </p:spTree>
    <p:extLst>
      <p:ext uri="{BB962C8B-B14F-4D97-AF65-F5344CB8AC3E}">
        <p14:creationId xmlns:p14="http://schemas.microsoft.com/office/powerpoint/2010/main" val="133713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Customer Insights</a:t>
            </a: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274702" y="1211287"/>
            <a:ext cx="11888787" cy="5496889"/>
          </a:xfrm>
        </p:spPr>
        <p:txBody>
          <a:bodyPr/>
          <a:lstStyle/>
          <a:p>
            <a:r>
              <a:rPr lang="en-US" sz="2800">
                <a:latin typeface="+mn-lt"/>
              </a:rPr>
              <a:t>SSIS is a </a:t>
            </a:r>
            <a:r>
              <a:rPr lang="en-US" sz="2800" u="sng">
                <a:latin typeface="+mn-lt"/>
              </a:rPr>
              <a:t>traditional ETL tool</a:t>
            </a:r>
            <a:r>
              <a:rPr lang="en-US" sz="2800">
                <a:latin typeface="+mn-lt"/>
              </a:rPr>
              <a:t> that comes bundled with SQL Server </a:t>
            </a:r>
            <a:r>
              <a:rPr lang="en-US" sz="2800" u="sng">
                <a:latin typeface="+mn-lt"/>
              </a:rPr>
              <a:t>on premises</a:t>
            </a:r>
          </a:p>
          <a:p>
            <a:pPr lvl="1"/>
            <a:r>
              <a:rPr lang="en-US" sz="2000"/>
              <a:t>Has been around for more than 10 years</a:t>
            </a:r>
          </a:p>
          <a:p>
            <a:pPr lvl="1"/>
            <a:r>
              <a:rPr lang="en-US" sz="2000"/>
              <a:t>Some customers have started to lift &amp; shift their ETL workloads to the cloud to reduce their on-prem infra, but found managing Infrastructure as a Service (</a:t>
            </a:r>
            <a:r>
              <a:rPr lang="en-US" sz="2000" b="1"/>
              <a:t>IaaS</a:t>
            </a:r>
            <a:r>
              <a:rPr lang="en-US" sz="2000"/>
              <a:t>)/VMs challenging</a:t>
            </a:r>
          </a:p>
          <a:p>
            <a:pPr lvl="1"/>
            <a:endParaRPr lang="en-US" sz="2000"/>
          </a:p>
          <a:p>
            <a:r>
              <a:rPr lang="en-US" sz="2800">
                <a:latin typeface="+mn-lt"/>
              </a:rPr>
              <a:t>Azure Data Factory (ADF) is a </a:t>
            </a:r>
            <a:r>
              <a:rPr lang="en-US" sz="2800" u="sng">
                <a:latin typeface="+mn-lt"/>
              </a:rPr>
              <a:t>modern ELT tool</a:t>
            </a:r>
            <a:r>
              <a:rPr lang="en-US" sz="2800">
                <a:latin typeface="+mn-lt"/>
              </a:rPr>
              <a:t> that moves/copies data and dispatches transformations for Big Data Analytics </a:t>
            </a:r>
            <a:r>
              <a:rPr lang="en-US" sz="2800" u="sng">
                <a:latin typeface="+mn-lt"/>
              </a:rPr>
              <a:t>in the cloud</a:t>
            </a:r>
          </a:p>
          <a:p>
            <a:pPr lvl="1"/>
            <a:r>
              <a:rPr lang="en-US" sz="2000"/>
              <a:t>Some gaps in ELT workflows can be filled w/ code-free authoring of transformations/built-in tasks from SSIS</a:t>
            </a:r>
          </a:p>
          <a:p>
            <a:pPr lvl="1"/>
            <a:r>
              <a:rPr lang="en-US" sz="2000"/>
              <a:t>Some customers have started to combine ADF with SSIS on IaaS/VMs, but found managing IaaS/VMs challenging</a:t>
            </a:r>
          </a:p>
          <a:p>
            <a:pPr lvl="1"/>
            <a:endParaRPr lang="en-US" sz="2000"/>
          </a:p>
          <a:p>
            <a:r>
              <a:rPr lang="en-US" sz="2800">
                <a:gradFill>
                  <a:gsLst>
                    <a:gs pos="21538">
                      <a:schemeClr val="tx1"/>
                    </a:gs>
                    <a:gs pos="33000">
                      <a:schemeClr val="tx1"/>
                    </a:gs>
                  </a:gsLst>
                  <a:lin ang="5400000" scaled="0"/>
                </a:gradFill>
                <a:latin typeface="+mn-lt"/>
              </a:rPr>
              <a:t>Evolution of a cloud-first product: </a:t>
            </a:r>
            <a:r>
              <a:rPr lang="en-US" sz="2800">
                <a:latin typeface="+mn-lt"/>
              </a:rPr>
              <a:t>SSIS on premises -&gt; IaaS -&gt; PaaS</a:t>
            </a:r>
          </a:p>
          <a:p>
            <a:pPr lvl="1"/>
            <a:r>
              <a:rPr lang="en-US" sz="2000"/>
              <a:t>The stage is set for SSIS </a:t>
            </a:r>
            <a:r>
              <a:rPr lang="en-US" sz="2000" b="1"/>
              <a:t>PaaS</a:t>
            </a:r>
            <a:r>
              <a:rPr lang="en-US" sz="2000"/>
              <a:t>…</a:t>
            </a:r>
          </a:p>
        </p:txBody>
      </p:sp>
    </p:spTree>
    <p:extLst>
      <p:ext uri="{BB962C8B-B14F-4D97-AF65-F5344CB8AC3E}">
        <p14:creationId xmlns:p14="http://schemas.microsoft.com/office/powerpoint/2010/main" val="359456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Microsoft ETL/ELT Services in Azure</a:t>
            </a:r>
            <a:endParaRPr lang="en-US" sz="8800">
              <a:gradFill>
                <a:gsLst>
                  <a:gs pos="21538">
                    <a:schemeClr val="tx1"/>
                  </a:gs>
                  <a:gs pos="33000">
                    <a:schemeClr val="tx1"/>
                  </a:gs>
                </a:gsLst>
                <a:lin ang="5400000" scaled="0"/>
              </a:gradFill>
            </a:endParaRP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6553449" y="1211288"/>
            <a:ext cx="5883025" cy="5780379"/>
          </a:xfrm>
        </p:spPr>
        <p:txBody>
          <a:bodyPr/>
          <a:lstStyle/>
          <a:p>
            <a:r>
              <a:rPr lang="en-US" sz="2400">
                <a:solidFill>
                  <a:srgbClr val="0070C0"/>
                </a:solidFill>
                <a:latin typeface="+mn-lt"/>
              </a:rPr>
              <a:t>Introducing Azure-SSIS IR: </a:t>
            </a:r>
            <a:r>
              <a:rPr lang="en-US" sz="2400" u="sng">
                <a:solidFill>
                  <a:srgbClr val="0070C0"/>
                </a:solidFill>
                <a:latin typeface="+mn-lt"/>
              </a:rPr>
              <a:t>Managed</a:t>
            </a:r>
            <a:r>
              <a:rPr lang="en-US" sz="2400">
                <a:solidFill>
                  <a:srgbClr val="0070C0"/>
                </a:solidFill>
                <a:latin typeface="+mn-lt"/>
              </a:rPr>
              <a:t> cluster of Azure VMs (nodes) </a:t>
            </a:r>
            <a:r>
              <a:rPr lang="en-US" sz="2400" u="sng">
                <a:solidFill>
                  <a:srgbClr val="0070C0"/>
                </a:solidFill>
                <a:latin typeface="+mn-lt"/>
              </a:rPr>
              <a:t>dedicated</a:t>
            </a:r>
            <a:r>
              <a:rPr lang="en-US" sz="2400">
                <a:solidFill>
                  <a:srgbClr val="0070C0"/>
                </a:solidFill>
                <a:latin typeface="+mn-lt"/>
              </a:rPr>
              <a:t> to run your SSIS packages and no other activities</a:t>
            </a:r>
          </a:p>
          <a:p>
            <a:pPr lvl="1"/>
            <a:r>
              <a:rPr lang="en-US" sz="1800">
                <a:solidFill>
                  <a:srgbClr val="0070C0"/>
                </a:solidFill>
              </a:rPr>
              <a:t>You can scale it up/out by specifying the </a:t>
            </a:r>
            <a:r>
              <a:rPr lang="en-US" sz="1800" u="sng">
                <a:solidFill>
                  <a:srgbClr val="0070C0"/>
                </a:solidFill>
              </a:rPr>
              <a:t>node size </a:t>
            </a:r>
            <a:r>
              <a:rPr lang="en-US" sz="1800">
                <a:solidFill>
                  <a:srgbClr val="0070C0"/>
                </a:solidFill>
              </a:rPr>
              <a:t>/</a:t>
            </a:r>
            <a:r>
              <a:rPr lang="en-US" sz="1800" u="sng">
                <a:solidFill>
                  <a:srgbClr val="0070C0"/>
                </a:solidFill>
              </a:rPr>
              <a:t>number of nodes</a:t>
            </a:r>
            <a:r>
              <a:rPr lang="en-US" sz="1800">
                <a:solidFill>
                  <a:srgbClr val="0070C0"/>
                </a:solidFill>
              </a:rPr>
              <a:t> in the cluster</a:t>
            </a:r>
          </a:p>
          <a:p>
            <a:pPr lvl="1"/>
            <a:endParaRPr lang="en-US" sz="1800">
              <a:solidFill>
                <a:srgbClr val="0070C0"/>
              </a:solidFill>
            </a:endParaRPr>
          </a:p>
          <a:p>
            <a:pPr lvl="1"/>
            <a:r>
              <a:rPr lang="en-US" sz="1800">
                <a:solidFill>
                  <a:srgbClr val="0070C0"/>
                </a:solidFill>
              </a:rPr>
              <a:t>You can bring your own </a:t>
            </a:r>
            <a:r>
              <a:rPr lang="en-US" sz="1800" u="sng">
                <a:solidFill>
                  <a:srgbClr val="0070C0"/>
                </a:solidFill>
              </a:rPr>
              <a:t>Azure SQL Database (DB)/Managed Instance (MI)</a:t>
            </a:r>
            <a:r>
              <a:rPr lang="en-US" sz="1800">
                <a:solidFill>
                  <a:srgbClr val="0070C0"/>
                </a:solidFill>
              </a:rPr>
              <a:t> server to host the catalog of SSIS projects/packages (</a:t>
            </a:r>
            <a:r>
              <a:rPr lang="en-US" sz="1800" b="1">
                <a:solidFill>
                  <a:srgbClr val="0070C0"/>
                </a:solidFill>
              </a:rPr>
              <a:t>SSISDB</a:t>
            </a:r>
            <a:r>
              <a:rPr lang="en-US" sz="1800">
                <a:solidFill>
                  <a:srgbClr val="0070C0"/>
                </a:solidFill>
              </a:rPr>
              <a:t>) that will be attached to it</a:t>
            </a:r>
          </a:p>
          <a:p>
            <a:pPr lvl="1"/>
            <a:endParaRPr lang="en-US" sz="1800">
              <a:solidFill>
                <a:srgbClr val="0070C0"/>
              </a:solidFill>
            </a:endParaRPr>
          </a:p>
          <a:p>
            <a:pPr lvl="1"/>
            <a:r>
              <a:rPr lang="en-US" sz="1800">
                <a:solidFill>
                  <a:srgbClr val="0070C0"/>
                </a:solidFill>
              </a:rPr>
              <a:t>You can join it to a </a:t>
            </a:r>
            <a:r>
              <a:rPr lang="en-US" sz="1800" u="sng">
                <a:solidFill>
                  <a:srgbClr val="0070C0"/>
                </a:solidFill>
              </a:rPr>
              <a:t>Virtual Network (VNet)</a:t>
            </a:r>
            <a:r>
              <a:rPr lang="en-US" sz="1800">
                <a:solidFill>
                  <a:srgbClr val="0070C0"/>
                </a:solidFill>
              </a:rPr>
              <a:t> that is connected to your on-prem network to enable on-prem data access</a:t>
            </a:r>
          </a:p>
          <a:p>
            <a:pPr lvl="1"/>
            <a:endParaRPr lang="en-US" sz="1800">
              <a:solidFill>
                <a:srgbClr val="0070C0"/>
              </a:solidFill>
            </a:endParaRPr>
          </a:p>
          <a:p>
            <a:pPr lvl="1"/>
            <a:r>
              <a:rPr lang="en-US" sz="1800">
                <a:solidFill>
                  <a:srgbClr val="0070C0"/>
                </a:solidFill>
              </a:rPr>
              <a:t>Once provisioned, you can enter your Azure SQL DB/MI server endpoint on SSDT/SSMS to deploy SSIS projects/packages and configure/execute them </a:t>
            </a:r>
            <a:r>
              <a:rPr lang="en-US" sz="1800" u="sng">
                <a:solidFill>
                  <a:srgbClr val="0070C0"/>
                </a:solidFill>
              </a:rPr>
              <a:t>just like using SSIS on premises</a:t>
            </a:r>
          </a:p>
        </p:txBody>
      </p:sp>
      <p:grpSp>
        <p:nvGrpSpPr>
          <p:cNvPr id="57" name="Group 56">
            <a:extLst>
              <a:ext uri="{FF2B5EF4-FFF2-40B4-BE49-F238E27FC236}">
                <a16:creationId xmlns:a16="http://schemas.microsoft.com/office/drawing/2014/main" id="{3B1D0D5F-A72A-4437-A524-ADAC37261571}"/>
              </a:ext>
            </a:extLst>
          </p:cNvPr>
          <p:cNvGrpSpPr/>
          <p:nvPr/>
        </p:nvGrpSpPr>
        <p:grpSpPr>
          <a:xfrm>
            <a:off x="-106363" y="1353934"/>
            <a:ext cx="6894986" cy="5637733"/>
            <a:chOff x="-106363" y="1353934"/>
            <a:chExt cx="6894986" cy="5637733"/>
          </a:xfrm>
        </p:grpSpPr>
        <p:sp>
          <p:nvSpPr>
            <p:cNvPr id="58" name="TextBox 57">
              <a:extLst>
                <a:ext uri="{FF2B5EF4-FFF2-40B4-BE49-F238E27FC236}">
                  <a16:creationId xmlns:a16="http://schemas.microsoft.com/office/drawing/2014/main" id="{CBE86FBE-7729-4783-BF50-185228ED3871}"/>
                </a:ext>
              </a:extLst>
            </p:cNvPr>
            <p:cNvSpPr txBox="1"/>
            <p:nvPr/>
          </p:nvSpPr>
          <p:spPr>
            <a:xfrm>
              <a:off x="4026800" y="4527618"/>
              <a:ext cx="1350589" cy="276999"/>
            </a:xfrm>
            <a:prstGeom prst="rect">
              <a:avLst/>
            </a:prstGeom>
            <a:noFill/>
          </p:spPr>
          <p:txBody>
            <a:bodyPr wrap="square" rtlCol="0">
              <a:spAutoFit/>
            </a:bodyPr>
            <a:lstStyle/>
            <a:p>
              <a:r>
                <a:rPr lang="en-US" sz="1200">
                  <a:solidFill>
                    <a:srgbClr val="0070C0"/>
                  </a:solidFill>
                </a:rPr>
                <a:t>Execute/Manage</a:t>
              </a:r>
              <a:endParaRPr lang="en-US">
                <a:solidFill>
                  <a:srgbClr val="0070C0"/>
                </a:solidFill>
              </a:endParaRPr>
            </a:p>
          </p:txBody>
        </p:sp>
        <p:sp>
          <p:nvSpPr>
            <p:cNvPr id="59" name="TextBox 58">
              <a:extLst>
                <a:ext uri="{FF2B5EF4-FFF2-40B4-BE49-F238E27FC236}">
                  <a16:creationId xmlns:a16="http://schemas.microsoft.com/office/drawing/2014/main" id="{35665791-A974-4146-A826-C6E058EF0E78}"/>
                </a:ext>
              </a:extLst>
            </p:cNvPr>
            <p:cNvSpPr txBox="1"/>
            <p:nvPr/>
          </p:nvSpPr>
          <p:spPr>
            <a:xfrm>
              <a:off x="4041343" y="2936103"/>
              <a:ext cx="838459" cy="276999"/>
            </a:xfrm>
            <a:prstGeom prst="rect">
              <a:avLst/>
            </a:prstGeom>
            <a:noFill/>
          </p:spPr>
          <p:txBody>
            <a:bodyPr wrap="square" rtlCol="0">
              <a:spAutoFit/>
            </a:bodyPr>
            <a:lstStyle/>
            <a:p>
              <a:r>
                <a:rPr lang="en-US" sz="1200">
                  <a:solidFill>
                    <a:srgbClr val="0070C0"/>
                  </a:solidFill>
                </a:rPr>
                <a:t>Provision</a:t>
              </a:r>
              <a:endParaRPr lang="en-US">
                <a:solidFill>
                  <a:srgbClr val="0070C0"/>
                </a:solidFill>
              </a:endParaRPr>
            </a:p>
          </p:txBody>
        </p:sp>
        <p:cxnSp>
          <p:nvCxnSpPr>
            <p:cNvPr id="60" name="Straight Connector 59">
              <a:extLst>
                <a:ext uri="{FF2B5EF4-FFF2-40B4-BE49-F238E27FC236}">
                  <a16:creationId xmlns:a16="http://schemas.microsoft.com/office/drawing/2014/main" id="{3857E433-6108-4F2C-84AB-03302099E10E}"/>
                </a:ext>
              </a:extLst>
            </p:cNvPr>
            <p:cNvCxnSpPr/>
            <p:nvPr/>
          </p:nvCxnSpPr>
          <p:spPr>
            <a:xfrm>
              <a:off x="10325" y="4327897"/>
              <a:ext cx="6543125" cy="63021"/>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3ABE1CE7-9041-4CEA-B391-4A89165C30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9" y="4970800"/>
              <a:ext cx="1757085" cy="798560"/>
            </a:xfrm>
            <a:prstGeom prst="rect">
              <a:avLst/>
            </a:prstGeom>
          </p:spPr>
        </p:pic>
        <p:sp>
          <p:nvSpPr>
            <p:cNvPr id="62" name="TextBox 61">
              <a:extLst>
                <a:ext uri="{FF2B5EF4-FFF2-40B4-BE49-F238E27FC236}">
                  <a16:creationId xmlns:a16="http://schemas.microsoft.com/office/drawing/2014/main" id="{0A0C3042-D349-4C6E-892B-BD53FE2F7255}"/>
                </a:ext>
              </a:extLst>
            </p:cNvPr>
            <p:cNvSpPr txBox="1"/>
            <p:nvPr/>
          </p:nvSpPr>
          <p:spPr>
            <a:xfrm>
              <a:off x="-31429" y="5766129"/>
              <a:ext cx="1817942" cy="276999"/>
            </a:xfrm>
            <a:prstGeom prst="rect">
              <a:avLst/>
            </a:prstGeom>
            <a:noFill/>
          </p:spPr>
          <p:txBody>
            <a:bodyPr wrap="square" rtlCol="0">
              <a:spAutoFit/>
            </a:bodyPr>
            <a:lstStyle/>
            <a:p>
              <a:pPr algn="ctr"/>
              <a:r>
                <a:rPr lang="en-US" sz="1200" b="1"/>
                <a:t>SSDT</a:t>
              </a:r>
            </a:p>
          </p:txBody>
        </p:sp>
        <p:pic>
          <p:nvPicPr>
            <p:cNvPr id="63" name="Picture 62">
              <a:extLst>
                <a:ext uri="{FF2B5EF4-FFF2-40B4-BE49-F238E27FC236}">
                  <a16:creationId xmlns:a16="http://schemas.microsoft.com/office/drawing/2014/main" id="{6FFB5C24-9454-4E43-BD30-4D91A13FC6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7697" y="4905030"/>
              <a:ext cx="1772469" cy="880166"/>
            </a:xfrm>
            <a:prstGeom prst="rect">
              <a:avLst/>
            </a:prstGeom>
          </p:spPr>
        </p:pic>
        <p:sp>
          <p:nvSpPr>
            <p:cNvPr id="64" name="TextBox 63">
              <a:extLst>
                <a:ext uri="{FF2B5EF4-FFF2-40B4-BE49-F238E27FC236}">
                  <a16:creationId xmlns:a16="http://schemas.microsoft.com/office/drawing/2014/main" id="{37609E3F-ADCD-4218-9BFC-083E427FA53E}"/>
                </a:ext>
              </a:extLst>
            </p:cNvPr>
            <p:cNvSpPr txBox="1"/>
            <p:nvPr/>
          </p:nvSpPr>
          <p:spPr>
            <a:xfrm>
              <a:off x="4387696" y="5766129"/>
              <a:ext cx="1772469" cy="276999"/>
            </a:xfrm>
            <a:prstGeom prst="rect">
              <a:avLst/>
            </a:prstGeom>
            <a:noFill/>
          </p:spPr>
          <p:txBody>
            <a:bodyPr wrap="square" rtlCol="0">
              <a:spAutoFit/>
            </a:bodyPr>
            <a:lstStyle/>
            <a:p>
              <a:pPr algn="ctr"/>
              <a:r>
                <a:rPr lang="en-US" sz="1200" b="1"/>
                <a:t>SSMS</a:t>
              </a:r>
            </a:p>
          </p:txBody>
        </p:sp>
        <p:sp>
          <p:nvSpPr>
            <p:cNvPr id="65" name="TextBox 64">
              <a:extLst>
                <a:ext uri="{FF2B5EF4-FFF2-40B4-BE49-F238E27FC236}">
                  <a16:creationId xmlns:a16="http://schemas.microsoft.com/office/drawing/2014/main" id="{1C32EC75-BA85-4ED9-8D0D-D667C9432AFB}"/>
                </a:ext>
              </a:extLst>
            </p:cNvPr>
            <p:cNvSpPr txBox="1"/>
            <p:nvPr/>
          </p:nvSpPr>
          <p:spPr>
            <a:xfrm>
              <a:off x="-100353" y="4036145"/>
              <a:ext cx="1187118" cy="307777"/>
            </a:xfrm>
            <a:prstGeom prst="rect">
              <a:avLst/>
            </a:prstGeom>
            <a:noFill/>
          </p:spPr>
          <p:txBody>
            <a:bodyPr wrap="square" rtlCol="0">
              <a:spAutoFit/>
            </a:bodyPr>
            <a:lstStyle/>
            <a:p>
              <a:r>
                <a:rPr lang="en-US" sz="1400" b="1"/>
                <a:t>Cloud</a:t>
              </a:r>
            </a:p>
          </p:txBody>
        </p:sp>
        <p:sp>
          <p:nvSpPr>
            <p:cNvPr id="66" name="TextBox 65">
              <a:extLst>
                <a:ext uri="{FF2B5EF4-FFF2-40B4-BE49-F238E27FC236}">
                  <a16:creationId xmlns:a16="http://schemas.microsoft.com/office/drawing/2014/main" id="{6119278D-720F-4A85-935C-3B9734EC719F}"/>
                </a:ext>
              </a:extLst>
            </p:cNvPr>
            <p:cNvSpPr txBox="1"/>
            <p:nvPr/>
          </p:nvSpPr>
          <p:spPr>
            <a:xfrm>
              <a:off x="-106363" y="4332479"/>
              <a:ext cx="1187118" cy="307777"/>
            </a:xfrm>
            <a:prstGeom prst="rect">
              <a:avLst/>
            </a:prstGeom>
            <a:noFill/>
          </p:spPr>
          <p:txBody>
            <a:bodyPr wrap="square" rtlCol="0">
              <a:spAutoFit/>
            </a:bodyPr>
            <a:lstStyle/>
            <a:p>
              <a:r>
                <a:rPr lang="en-US" sz="1400" b="1"/>
                <a:t>On-Premises</a:t>
              </a:r>
            </a:p>
          </p:txBody>
        </p:sp>
        <p:sp>
          <p:nvSpPr>
            <p:cNvPr id="67" name="TextBox 66">
              <a:extLst>
                <a:ext uri="{FF2B5EF4-FFF2-40B4-BE49-F238E27FC236}">
                  <a16:creationId xmlns:a16="http://schemas.microsoft.com/office/drawing/2014/main" id="{054F988D-196C-40EA-899B-43139B111242}"/>
                </a:ext>
              </a:extLst>
            </p:cNvPr>
            <p:cNvSpPr txBox="1"/>
            <p:nvPr/>
          </p:nvSpPr>
          <p:spPr>
            <a:xfrm>
              <a:off x="1065208" y="4528781"/>
              <a:ext cx="1197602" cy="276999"/>
            </a:xfrm>
            <a:prstGeom prst="rect">
              <a:avLst/>
            </a:prstGeom>
            <a:noFill/>
          </p:spPr>
          <p:txBody>
            <a:bodyPr wrap="square" rtlCol="0">
              <a:spAutoFit/>
            </a:bodyPr>
            <a:lstStyle/>
            <a:p>
              <a:r>
                <a:rPr lang="en-US" sz="1200">
                  <a:solidFill>
                    <a:srgbClr val="0070C0"/>
                  </a:solidFill>
                </a:rPr>
                <a:t>Design/Deploy</a:t>
              </a:r>
              <a:endParaRPr lang="en-US">
                <a:solidFill>
                  <a:srgbClr val="0070C0"/>
                </a:solidFill>
              </a:endParaRPr>
            </a:p>
          </p:txBody>
        </p:sp>
        <p:sp>
          <p:nvSpPr>
            <p:cNvPr id="68" name="Rectangle 67">
              <a:extLst>
                <a:ext uri="{FF2B5EF4-FFF2-40B4-BE49-F238E27FC236}">
                  <a16:creationId xmlns:a16="http://schemas.microsoft.com/office/drawing/2014/main" id="{E70F4E09-1C42-4CFA-A00A-7E4E80C47758}"/>
                </a:ext>
              </a:extLst>
            </p:cNvPr>
            <p:cNvSpPr/>
            <p:nvPr/>
          </p:nvSpPr>
          <p:spPr>
            <a:xfrm>
              <a:off x="2603425" y="6140544"/>
              <a:ext cx="1210959" cy="8511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SSIS Server</a:t>
              </a:r>
            </a:p>
          </p:txBody>
        </p:sp>
        <p:cxnSp>
          <p:nvCxnSpPr>
            <p:cNvPr id="69" name="Straight Arrow Connector 68">
              <a:extLst>
                <a:ext uri="{FF2B5EF4-FFF2-40B4-BE49-F238E27FC236}">
                  <a16:creationId xmlns:a16="http://schemas.microsoft.com/office/drawing/2014/main" id="{27071770-5D2C-42B9-823E-4390A177CB29}"/>
                </a:ext>
              </a:extLst>
            </p:cNvPr>
            <p:cNvCxnSpPr/>
            <p:nvPr/>
          </p:nvCxnSpPr>
          <p:spPr>
            <a:xfrm>
              <a:off x="877543" y="5769362"/>
              <a:ext cx="1600410" cy="79674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49286F7-C7B4-4DCC-875D-6D5DF2EA9604}"/>
                </a:ext>
              </a:extLst>
            </p:cNvPr>
            <p:cNvCxnSpPr/>
            <p:nvPr/>
          </p:nvCxnSpPr>
          <p:spPr>
            <a:xfrm flipH="1">
              <a:off x="3900353" y="5785197"/>
              <a:ext cx="1373579" cy="7809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C54F98E-71C4-446D-95FE-500E831FAF6D}"/>
                </a:ext>
              </a:extLst>
            </p:cNvPr>
            <p:cNvSpPr txBox="1"/>
            <p:nvPr/>
          </p:nvSpPr>
          <p:spPr>
            <a:xfrm>
              <a:off x="1065208" y="6064777"/>
              <a:ext cx="1197602" cy="276999"/>
            </a:xfrm>
            <a:prstGeom prst="rect">
              <a:avLst/>
            </a:prstGeom>
            <a:noFill/>
          </p:spPr>
          <p:txBody>
            <a:bodyPr wrap="square" rtlCol="0">
              <a:spAutoFit/>
            </a:bodyPr>
            <a:lstStyle/>
            <a:p>
              <a:r>
                <a:rPr lang="en-US" sz="1200">
                  <a:solidFill>
                    <a:srgbClr val="000000"/>
                  </a:solidFill>
                </a:rPr>
                <a:t>Design/Deploy</a:t>
              </a:r>
              <a:endParaRPr lang="en-US">
                <a:solidFill>
                  <a:srgbClr val="000000"/>
                </a:solidFill>
              </a:endParaRPr>
            </a:p>
          </p:txBody>
        </p:sp>
        <p:sp>
          <p:nvSpPr>
            <p:cNvPr id="72" name="TextBox 71">
              <a:extLst>
                <a:ext uri="{FF2B5EF4-FFF2-40B4-BE49-F238E27FC236}">
                  <a16:creationId xmlns:a16="http://schemas.microsoft.com/office/drawing/2014/main" id="{665FE0BD-AEDE-4D5D-BDB6-B94DC301FFB7}"/>
                </a:ext>
              </a:extLst>
            </p:cNvPr>
            <p:cNvSpPr txBox="1"/>
            <p:nvPr/>
          </p:nvSpPr>
          <p:spPr>
            <a:xfrm>
              <a:off x="4025546" y="6062196"/>
              <a:ext cx="1915936" cy="276999"/>
            </a:xfrm>
            <a:prstGeom prst="rect">
              <a:avLst/>
            </a:prstGeom>
            <a:noFill/>
          </p:spPr>
          <p:txBody>
            <a:bodyPr wrap="square" rtlCol="0">
              <a:spAutoFit/>
            </a:bodyPr>
            <a:lstStyle/>
            <a:p>
              <a:r>
                <a:rPr lang="en-US" sz="1200">
                  <a:solidFill>
                    <a:srgbClr val="000000"/>
                  </a:solidFill>
                </a:rPr>
                <a:t>Execute/Manage</a:t>
              </a:r>
              <a:endParaRPr lang="en-US">
                <a:solidFill>
                  <a:srgbClr val="000000"/>
                </a:solidFill>
              </a:endParaRPr>
            </a:p>
          </p:txBody>
        </p:sp>
        <p:sp>
          <p:nvSpPr>
            <p:cNvPr id="73" name="Rectangle 72">
              <a:extLst>
                <a:ext uri="{FF2B5EF4-FFF2-40B4-BE49-F238E27FC236}">
                  <a16:creationId xmlns:a16="http://schemas.microsoft.com/office/drawing/2014/main" id="{841ED80D-44A2-445E-AADA-EBAF5B4E10C6}"/>
                </a:ext>
              </a:extLst>
            </p:cNvPr>
            <p:cNvSpPr/>
            <p:nvPr/>
          </p:nvSpPr>
          <p:spPr>
            <a:xfrm>
              <a:off x="5097489" y="1830374"/>
              <a:ext cx="1058237" cy="82538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ISVs</a:t>
              </a:r>
            </a:p>
          </p:txBody>
        </p:sp>
        <p:sp>
          <p:nvSpPr>
            <p:cNvPr id="74" name="Cloud 73">
              <a:extLst>
                <a:ext uri="{FF2B5EF4-FFF2-40B4-BE49-F238E27FC236}">
                  <a16:creationId xmlns:a16="http://schemas.microsoft.com/office/drawing/2014/main" id="{4F72636E-4DDB-4EA8-B2A1-224E3892BD71}"/>
                </a:ext>
              </a:extLst>
            </p:cNvPr>
            <p:cNvSpPr/>
            <p:nvPr/>
          </p:nvSpPr>
          <p:spPr>
            <a:xfrm>
              <a:off x="4786166" y="2901836"/>
              <a:ext cx="2002457" cy="1375529"/>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0000"/>
                  </a:solidFill>
                </a:rPr>
                <a:t>SSIS PaaS </a:t>
              </a:r>
              <a:r>
                <a:rPr lang="en-US" sz="1200">
                  <a:solidFill>
                    <a:srgbClr val="000000"/>
                  </a:solidFill>
                </a:rPr>
                <a:t>w/ ADF compute resource</a:t>
              </a:r>
            </a:p>
          </p:txBody>
        </p:sp>
        <p:pic>
          <p:nvPicPr>
            <p:cNvPr id="75" name="Picture 74">
              <a:extLst>
                <a:ext uri="{FF2B5EF4-FFF2-40B4-BE49-F238E27FC236}">
                  <a16:creationId xmlns:a16="http://schemas.microsoft.com/office/drawing/2014/main" id="{986D7A30-5E90-43BC-BA65-8809B09D0F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92701" y="3097079"/>
              <a:ext cx="1756987" cy="853719"/>
            </a:xfrm>
            <a:prstGeom prst="rect">
              <a:avLst/>
            </a:prstGeom>
          </p:spPr>
        </p:pic>
        <p:sp>
          <p:nvSpPr>
            <p:cNvPr id="76" name="TextBox 75">
              <a:extLst>
                <a:ext uri="{FF2B5EF4-FFF2-40B4-BE49-F238E27FC236}">
                  <a16:creationId xmlns:a16="http://schemas.microsoft.com/office/drawing/2014/main" id="{EEC573AF-3526-4B2E-84B8-6DF6164F56F6}"/>
                </a:ext>
              </a:extLst>
            </p:cNvPr>
            <p:cNvSpPr txBox="1"/>
            <p:nvPr/>
          </p:nvSpPr>
          <p:spPr>
            <a:xfrm>
              <a:off x="2292701" y="3954199"/>
              <a:ext cx="1748642" cy="276999"/>
            </a:xfrm>
            <a:prstGeom prst="rect">
              <a:avLst/>
            </a:prstGeom>
            <a:noFill/>
          </p:spPr>
          <p:txBody>
            <a:bodyPr wrap="square" rtlCol="0">
              <a:spAutoFit/>
            </a:bodyPr>
            <a:lstStyle/>
            <a:p>
              <a:pPr algn="ctr"/>
              <a:r>
                <a:rPr lang="en-US" sz="1200" b="1"/>
                <a:t>ADF (</a:t>
              </a:r>
              <a:r>
                <a:rPr lang="en-US" sz="1200" b="1">
                  <a:solidFill>
                    <a:srgbClr val="0070C0"/>
                  </a:solidFill>
                </a:rPr>
                <a:t>PROVISIONING</a:t>
              </a:r>
              <a:r>
                <a:rPr lang="en-US" sz="1200" b="1"/>
                <a:t>)</a:t>
              </a:r>
            </a:p>
          </p:txBody>
        </p:sp>
        <p:cxnSp>
          <p:nvCxnSpPr>
            <p:cNvPr id="77" name="Straight Arrow Connector 76">
              <a:extLst>
                <a:ext uri="{FF2B5EF4-FFF2-40B4-BE49-F238E27FC236}">
                  <a16:creationId xmlns:a16="http://schemas.microsoft.com/office/drawing/2014/main" id="{164AE804-DE8A-42D0-8906-DE36CEAE7DD2}"/>
                </a:ext>
              </a:extLst>
            </p:cNvPr>
            <p:cNvCxnSpPr/>
            <p:nvPr/>
          </p:nvCxnSpPr>
          <p:spPr>
            <a:xfrm flipV="1">
              <a:off x="877543" y="4173007"/>
              <a:ext cx="4089193" cy="7977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A790D0-DABE-4DD3-8FA2-F667546119E9}"/>
                </a:ext>
              </a:extLst>
            </p:cNvPr>
            <p:cNvCxnSpPr/>
            <p:nvPr/>
          </p:nvCxnSpPr>
          <p:spPr>
            <a:xfrm flipV="1">
              <a:off x="5273932" y="4277365"/>
              <a:ext cx="0" cy="6276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4FA0FB-D35A-4D8F-BA1B-037E49C0B455}"/>
                </a:ext>
              </a:extLst>
            </p:cNvPr>
            <p:cNvCxnSpPr>
              <a:stCxn id="73" idx="2"/>
            </p:cNvCxnSpPr>
            <p:nvPr/>
          </p:nvCxnSpPr>
          <p:spPr>
            <a:xfrm>
              <a:off x="5626608" y="2655759"/>
              <a:ext cx="2451" cy="2966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32A518D-FCE0-4753-A9EC-9203F80DECE3}"/>
                </a:ext>
              </a:extLst>
            </p:cNvPr>
            <p:cNvCxnSpPr/>
            <p:nvPr/>
          </p:nvCxnSpPr>
          <p:spPr>
            <a:xfrm>
              <a:off x="4084687" y="316799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1" name="Cloud 80">
              <a:extLst>
                <a:ext uri="{FF2B5EF4-FFF2-40B4-BE49-F238E27FC236}">
                  <a16:creationId xmlns:a16="http://schemas.microsoft.com/office/drawing/2014/main" id="{171A0261-1488-43A4-9012-30633D54DCF7}"/>
                </a:ext>
              </a:extLst>
            </p:cNvPr>
            <p:cNvSpPr/>
            <p:nvPr/>
          </p:nvSpPr>
          <p:spPr>
            <a:xfrm>
              <a:off x="1174336" y="2424309"/>
              <a:ext cx="44276" cy="467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8C71AA40-06B2-494F-B6E7-8257930160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634" y="1897758"/>
              <a:ext cx="768597" cy="811811"/>
            </a:xfrm>
            <a:prstGeom prst="rect">
              <a:avLst/>
            </a:prstGeom>
          </p:spPr>
        </p:pic>
        <p:sp>
          <p:nvSpPr>
            <p:cNvPr id="83" name="TextBox 82">
              <a:extLst>
                <a:ext uri="{FF2B5EF4-FFF2-40B4-BE49-F238E27FC236}">
                  <a16:creationId xmlns:a16="http://schemas.microsoft.com/office/drawing/2014/main" id="{089417C5-6152-4C7A-BBD6-66A683039D93}"/>
                </a:ext>
              </a:extLst>
            </p:cNvPr>
            <p:cNvSpPr txBox="1"/>
            <p:nvPr/>
          </p:nvSpPr>
          <p:spPr>
            <a:xfrm>
              <a:off x="625634" y="2711069"/>
              <a:ext cx="768598" cy="307777"/>
            </a:xfrm>
            <a:prstGeom prst="rect">
              <a:avLst/>
            </a:prstGeom>
            <a:noFill/>
          </p:spPr>
          <p:txBody>
            <a:bodyPr wrap="square" rtlCol="0">
              <a:spAutoFit/>
            </a:bodyPr>
            <a:lstStyle/>
            <a:p>
              <a:pPr algn="ctr"/>
              <a:r>
                <a:rPr lang="en-US" sz="1400" b="1"/>
                <a:t>HDI</a:t>
              </a:r>
            </a:p>
          </p:txBody>
        </p:sp>
        <p:cxnSp>
          <p:nvCxnSpPr>
            <p:cNvPr id="84" name="Straight Arrow Connector 83">
              <a:extLst>
                <a:ext uri="{FF2B5EF4-FFF2-40B4-BE49-F238E27FC236}">
                  <a16:creationId xmlns:a16="http://schemas.microsoft.com/office/drawing/2014/main" id="{D478D4F7-F81C-4C38-AC83-61148CD86F49}"/>
                </a:ext>
              </a:extLst>
            </p:cNvPr>
            <p:cNvCxnSpPr/>
            <p:nvPr/>
          </p:nvCxnSpPr>
          <p:spPr>
            <a:xfrm flipH="1" flipV="1">
              <a:off x="1543775" y="2471075"/>
              <a:ext cx="701513" cy="55740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9DAE6005-3562-42EA-B84B-3730E3F0DD06}"/>
                </a:ext>
              </a:extLst>
            </p:cNvPr>
            <p:cNvPicPr>
              <a:picLocks noChangeAspect="1"/>
            </p:cNvPicPr>
            <p:nvPr/>
          </p:nvPicPr>
          <p:blipFill>
            <a:blip r:embed="rId7"/>
            <a:stretch>
              <a:fillRect/>
            </a:stretch>
          </p:blipFill>
          <p:spPr>
            <a:xfrm>
              <a:off x="2763733" y="1353934"/>
              <a:ext cx="809625" cy="800100"/>
            </a:xfrm>
            <a:prstGeom prst="rect">
              <a:avLst/>
            </a:prstGeom>
          </p:spPr>
        </p:pic>
        <p:cxnSp>
          <p:nvCxnSpPr>
            <p:cNvPr id="86" name="Straight Arrow Connector 85">
              <a:extLst>
                <a:ext uri="{FF2B5EF4-FFF2-40B4-BE49-F238E27FC236}">
                  <a16:creationId xmlns:a16="http://schemas.microsoft.com/office/drawing/2014/main" id="{CA6421E8-C594-457A-85DD-AB2FE1E1C697}"/>
                </a:ext>
              </a:extLst>
            </p:cNvPr>
            <p:cNvCxnSpPr>
              <a:endCxn id="87" idx="2"/>
            </p:cNvCxnSpPr>
            <p:nvPr/>
          </p:nvCxnSpPr>
          <p:spPr>
            <a:xfrm flipH="1" flipV="1">
              <a:off x="3168546" y="2471997"/>
              <a:ext cx="2649" cy="62508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1F3D04C-7298-448D-AC9E-459153A80E3B}"/>
                </a:ext>
              </a:extLst>
            </p:cNvPr>
            <p:cNvSpPr/>
            <p:nvPr/>
          </p:nvSpPr>
          <p:spPr>
            <a:xfrm>
              <a:off x="2763733" y="2164220"/>
              <a:ext cx="809625" cy="307777"/>
            </a:xfrm>
            <a:prstGeom prst="rect">
              <a:avLst/>
            </a:prstGeom>
          </p:spPr>
          <p:txBody>
            <a:bodyPr wrap="square">
              <a:spAutoFit/>
            </a:bodyPr>
            <a:lstStyle/>
            <a:p>
              <a:pPr algn="ctr"/>
              <a:r>
                <a:rPr lang="en-US" sz="1400" b="1"/>
                <a:t>ML</a:t>
              </a:r>
            </a:p>
          </p:txBody>
        </p:sp>
      </p:grpSp>
    </p:spTree>
    <p:extLst>
      <p:ext uri="{BB962C8B-B14F-4D97-AF65-F5344CB8AC3E}">
        <p14:creationId xmlns:p14="http://schemas.microsoft.com/office/powerpoint/2010/main" val="93896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Microsoft ETL/ELT Services in Azure</a:t>
            </a:r>
            <a:endParaRPr lang="en-US" sz="8800">
              <a:gradFill>
                <a:gsLst>
                  <a:gs pos="21538">
                    <a:schemeClr val="tx1"/>
                  </a:gs>
                  <a:gs pos="33000">
                    <a:schemeClr val="tx1"/>
                  </a:gs>
                </a:gsLst>
                <a:lin ang="5400000" scaled="0"/>
              </a:gradFill>
            </a:endParaRP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6553449" y="1211287"/>
            <a:ext cx="5883026" cy="5035225"/>
          </a:xfrm>
        </p:spPr>
        <p:txBody>
          <a:bodyPr/>
          <a:lstStyle/>
          <a:p>
            <a:r>
              <a:rPr lang="en-US" sz="2800">
                <a:solidFill>
                  <a:srgbClr val="0070C0"/>
                </a:solidFill>
                <a:latin typeface="+mn-lt"/>
              </a:rPr>
              <a:t>Customer cohorts for Phase 1: </a:t>
            </a:r>
          </a:p>
          <a:p>
            <a:pPr marL="685800" lvl="1" indent="-457200">
              <a:buFont typeface="+mj-lt"/>
              <a:buAutoNum type="arabicPeriod"/>
            </a:pPr>
            <a:r>
              <a:rPr lang="en-US" sz="2000">
                <a:solidFill>
                  <a:srgbClr val="0070C0"/>
                </a:solidFill>
              </a:rPr>
              <a:t>"</a:t>
            </a:r>
            <a:r>
              <a:rPr lang="en-US" sz="2000" u="sng">
                <a:solidFill>
                  <a:srgbClr val="0070C0"/>
                </a:solidFill>
              </a:rPr>
              <a:t>SQL Migrators</a:t>
            </a:r>
            <a:r>
              <a:rPr lang="en-US" sz="2000">
                <a:solidFill>
                  <a:srgbClr val="0070C0"/>
                </a:solidFill>
              </a:rPr>
              <a:t>"</a:t>
            </a:r>
          </a:p>
          <a:p>
            <a:pPr marL="228600" lvl="1" indent="0">
              <a:buNone/>
            </a:pPr>
            <a:r>
              <a:rPr lang="en-US" sz="2000">
                <a:solidFill>
                  <a:srgbClr val="0070C0"/>
                </a:solidFill>
              </a:rPr>
              <a:t>These are SSIS customers who want to </a:t>
            </a:r>
            <a:r>
              <a:rPr lang="en-US" sz="2000" u="sng">
                <a:solidFill>
                  <a:srgbClr val="0070C0"/>
                </a:solidFill>
              </a:rPr>
              <a:t>retire their on-prem SQL Servers and migrate all apps + data</a:t>
            </a:r>
            <a:r>
              <a:rPr lang="en-US" sz="2000">
                <a:solidFill>
                  <a:srgbClr val="0070C0"/>
                </a:solidFill>
              </a:rPr>
              <a:t> (“complete/full lift &amp; shift”) into Azure SQL MI – For them, SSISDB can be hosted by Azure SQL MI inside VNet</a:t>
            </a:r>
          </a:p>
          <a:p>
            <a:pPr marL="685800" lvl="1" indent="-457200">
              <a:buFont typeface="+mj-lt"/>
              <a:buAutoNum type="arabicPeriod"/>
            </a:pPr>
            <a:endParaRPr lang="en-US" sz="2000">
              <a:solidFill>
                <a:srgbClr val="0070C0"/>
              </a:solidFill>
            </a:endParaRPr>
          </a:p>
          <a:p>
            <a:pPr marL="571500" lvl="1" indent="-342900">
              <a:buFont typeface="+mj-lt"/>
              <a:buAutoNum type="arabicPeriod" startAt="2"/>
            </a:pPr>
            <a:r>
              <a:rPr lang="en-US" sz="2000">
                <a:solidFill>
                  <a:srgbClr val="0070C0"/>
                </a:solidFill>
              </a:rPr>
              <a:t>"</a:t>
            </a:r>
            <a:r>
              <a:rPr lang="en-US" sz="2000" u="sng">
                <a:solidFill>
                  <a:srgbClr val="0070C0"/>
                </a:solidFill>
              </a:rPr>
              <a:t>ETL Cost Cutters</a:t>
            </a:r>
            <a:r>
              <a:rPr lang="en-US" sz="2000">
                <a:solidFill>
                  <a:srgbClr val="0070C0"/>
                </a:solidFill>
              </a:rPr>
              <a:t>“</a:t>
            </a:r>
          </a:p>
          <a:p>
            <a:pPr marL="228600" lvl="1" indent="0">
              <a:buNone/>
            </a:pPr>
            <a:r>
              <a:rPr lang="en-US" sz="2000">
                <a:solidFill>
                  <a:srgbClr val="0070C0"/>
                </a:solidFill>
              </a:rPr>
              <a:t>These are SSIS customers who want to </a:t>
            </a:r>
            <a:r>
              <a:rPr lang="en-US" sz="2000" u="sng">
                <a:solidFill>
                  <a:srgbClr val="0070C0"/>
                </a:solidFill>
              </a:rPr>
              <a:t>lower their operational costs and gain High Availability (HA)/scalability</a:t>
            </a:r>
            <a:r>
              <a:rPr lang="en-US" sz="2000">
                <a:solidFill>
                  <a:srgbClr val="0070C0"/>
                </a:solidFill>
              </a:rPr>
              <a:t> for just their ETL workloads w/o managing their own infra (“partial lift &amp; shift") – For them, SSISDB can be hosted by Azure SQL DB in the public network</a:t>
            </a:r>
          </a:p>
        </p:txBody>
      </p:sp>
      <p:grpSp>
        <p:nvGrpSpPr>
          <p:cNvPr id="57" name="Group 56">
            <a:extLst>
              <a:ext uri="{FF2B5EF4-FFF2-40B4-BE49-F238E27FC236}">
                <a16:creationId xmlns:a16="http://schemas.microsoft.com/office/drawing/2014/main" id="{3B1D0D5F-A72A-4437-A524-ADAC37261571}"/>
              </a:ext>
            </a:extLst>
          </p:cNvPr>
          <p:cNvGrpSpPr/>
          <p:nvPr/>
        </p:nvGrpSpPr>
        <p:grpSpPr>
          <a:xfrm>
            <a:off x="-106363" y="1353934"/>
            <a:ext cx="6894986" cy="5637733"/>
            <a:chOff x="-106363" y="1353934"/>
            <a:chExt cx="6894986" cy="5637733"/>
          </a:xfrm>
        </p:grpSpPr>
        <p:sp>
          <p:nvSpPr>
            <p:cNvPr id="58" name="TextBox 57">
              <a:extLst>
                <a:ext uri="{FF2B5EF4-FFF2-40B4-BE49-F238E27FC236}">
                  <a16:creationId xmlns:a16="http://schemas.microsoft.com/office/drawing/2014/main" id="{CBE86FBE-7729-4783-BF50-185228ED3871}"/>
                </a:ext>
              </a:extLst>
            </p:cNvPr>
            <p:cNvSpPr txBox="1"/>
            <p:nvPr/>
          </p:nvSpPr>
          <p:spPr>
            <a:xfrm>
              <a:off x="4026800" y="4527618"/>
              <a:ext cx="1350589" cy="276999"/>
            </a:xfrm>
            <a:prstGeom prst="rect">
              <a:avLst/>
            </a:prstGeom>
            <a:noFill/>
          </p:spPr>
          <p:txBody>
            <a:bodyPr wrap="square" rtlCol="0">
              <a:spAutoFit/>
            </a:bodyPr>
            <a:lstStyle/>
            <a:p>
              <a:r>
                <a:rPr lang="en-US" sz="1200">
                  <a:solidFill>
                    <a:srgbClr val="0070C0"/>
                  </a:solidFill>
                </a:rPr>
                <a:t>Execute/Manage</a:t>
              </a:r>
              <a:endParaRPr lang="en-US">
                <a:solidFill>
                  <a:srgbClr val="0070C0"/>
                </a:solidFill>
              </a:endParaRPr>
            </a:p>
          </p:txBody>
        </p:sp>
        <p:sp>
          <p:nvSpPr>
            <p:cNvPr id="59" name="TextBox 58">
              <a:extLst>
                <a:ext uri="{FF2B5EF4-FFF2-40B4-BE49-F238E27FC236}">
                  <a16:creationId xmlns:a16="http://schemas.microsoft.com/office/drawing/2014/main" id="{35665791-A974-4146-A826-C6E058EF0E78}"/>
                </a:ext>
              </a:extLst>
            </p:cNvPr>
            <p:cNvSpPr txBox="1"/>
            <p:nvPr/>
          </p:nvSpPr>
          <p:spPr>
            <a:xfrm>
              <a:off x="4041343" y="2936103"/>
              <a:ext cx="838459" cy="276999"/>
            </a:xfrm>
            <a:prstGeom prst="rect">
              <a:avLst/>
            </a:prstGeom>
            <a:noFill/>
          </p:spPr>
          <p:txBody>
            <a:bodyPr wrap="square" rtlCol="0">
              <a:spAutoFit/>
            </a:bodyPr>
            <a:lstStyle/>
            <a:p>
              <a:r>
                <a:rPr lang="en-US" sz="1200">
                  <a:solidFill>
                    <a:srgbClr val="0070C0"/>
                  </a:solidFill>
                </a:rPr>
                <a:t>Provision</a:t>
              </a:r>
              <a:endParaRPr lang="en-US">
                <a:solidFill>
                  <a:srgbClr val="0070C0"/>
                </a:solidFill>
              </a:endParaRPr>
            </a:p>
          </p:txBody>
        </p:sp>
        <p:cxnSp>
          <p:nvCxnSpPr>
            <p:cNvPr id="60" name="Straight Connector 59">
              <a:extLst>
                <a:ext uri="{FF2B5EF4-FFF2-40B4-BE49-F238E27FC236}">
                  <a16:creationId xmlns:a16="http://schemas.microsoft.com/office/drawing/2014/main" id="{3857E433-6108-4F2C-84AB-03302099E10E}"/>
                </a:ext>
              </a:extLst>
            </p:cNvPr>
            <p:cNvCxnSpPr/>
            <p:nvPr/>
          </p:nvCxnSpPr>
          <p:spPr>
            <a:xfrm>
              <a:off x="10325" y="4327897"/>
              <a:ext cx="6543125" cy="63021"/>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3ABE1CE7-9041-4CEA-B391-4A89165C30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9" y="4970800"/>
              <a:ext cx="1757085" cy="798560"/>
            </a:xfrm>
            <a:prstGeom prst="rect">
              <a:avLst/>
            </a:prstGeom>
          </p:spPr>
        </p:pic>
        <p:sp>
          <p:nvSpPr>
            <p:cNvPr id="62" name="TextBox 61">
              <a:extLst>
                <a:ext uri="{FF2B5EF4-FFF2-40B4-BE49-F238E27FC236}">
                  <a16:creationId xmlns:a16="http://schemas.microsoft.com/office/drawing/2014/main" id="{0A0C3042-D349-4C6E-892B-BD53FE2F7255}"/>
                </a:ext>
              </a:extLst>
            </p:cNvPr>
            <p:cNvSpPr txBox="1"/>
            <p:nvPr/>
          </p:nvSpPr>
          <p:spPr>
            <a:xfrm>
              <a:off x="-31429" y="5766129"/>
              <a:ext cx="1817942" cy="276999"/>
            </a:xfrm>
            <a:prstGeom prst="rect">
              <a:avLst/>
            </a:prstGeom>
            <a:noFill/>
          </p:spPr>
          <p:txBody>
            <a:bodyPr wrap="square" rtlCol="0">
              <a:spAutoFit/>
            </a:bodyPr>
            <a:lstStyle/>
            <a:p>
              <a:pPr algn="ctr"/>
              <a:r>
                <a:rPr lang="en-US" sz="1200" b="1"/>
                <a:t>SSDT</a:t>
              </a:r>
            </a:p>
          </p:txBody>
        </p:sp>
        <p:pic>
          <p:nvPicPr>
            <p:cNvPr id="63" name="Picture 62">
              <a:extLst>
                <a:ext uri="{FF2B5EF4-FFF2-40B4-BE49-F238E27FC236}">
                  <a16:creationId xmlns:a16="http://schemas.microsoft.com/office/drawing/2014/main" id="{6FFB5C24-9454-4E43-BD30-4D91A13FC6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7697" y="4905030"/>
              <a:ext cx="1772469" cy="880166"/>
            </a:xfrm>
            <a:prstGeom prst="rect">
              <a:avLst/>
            </a:prstGeom>
          </p:spPr>
        </p:pic>
        <p:sp>
          <p:nvSpPr>
            <p:cNvPr id="64" name="TextBox 63">
              <a:extLst>
                <a:ext uri="{FF2B5EF4-FFF2-40B4-BE49-F238E27FC236}">
                  <a16:creationId xmlns:a16="http://schemas.microsoft.com/office/drawing/2014/main" id="{37609E3F-ADCD-4218-9BFC-083E427FA53E}"/>
                </a:ext>
              </a:extLst>
            </p:cNvPr>
            <p:cNvSpPr txBox="1"/>
            <p:nvPr/>
          </p:nvSpPr>
          <p:spPr>
            <a:xfrm>
              <a:off x="4387696" y="5766129"/>
              <a:ext cx="1772469" cy="276999"/>
            </a:xfrm>
            <a:prstGeom prst="rect">
              <a:avLst/>
            </a:prstGeom>
            <a:noFill/>
          </p:spPr>
          <p:txBody>
            <a:bodyPr wrap="square" rtlCol="0">
              <a:spAutoFit/>
            </a:bodyPr>
            <a:lstStyle/>
            <a:p>
              <a:pPr algn="ctr"/>
              <a:r>
                <a:rPr lang="en-US" sz="1200" b="1"/>
                <a:t>SSMS</a:t>
              </a:r>
            </a:p>
          </p:txBody>
        </p:sp>
        <p:sp>
          <p:nvSpPr>
            <p:cNvPr id="65" name="TextBox 64">
              <a:extLst>
                <a:ext uri="{FF2B5EF4-FFF2-40B4-BE49-F238E27FC236}">
                  <a16:creationId xmlns:a16="http://schemas.microsoft.com/office/drawing/2014/main" id="{1C32EC75-BA85-4ED9-8D0D-D667C9432AFB}"/>
                </a:ext>
              </a:extLst>
            </p:cNvPr>
            <p:cNvSpPr txBox="1"/>
            <p:nvPr/>
          </p:nvSpPr>
          <p:spPr>
            <a:xfrm>
              <a:off x="-100353" y="4036145"/>
              <a:ext cx="1187118" cy="307777"/>
            </a:xfrm>
            <a:prstGeom prst="rect">
              <a:avLst/>
            </a:prstGeom>
            <a:noFill/>
          </p:spPr>
          <p:txBody>
            <a:bodyPr wrap="square" rtlCol="0">
              <a:spAutoFit/>
            </a:bodyPr>
            <a:lstStyle/>
            <a:p>
              <a:r>
                <a:rPr lang="en-US" sz="1400" b="1"/>
                <a:t>Cloud</a:t>
              </a:r>
            </a:p>
          </p:txBody>
        </p:sp>
        <p:sp>
          <p:nvSpPr>
            <p:cNvPr id="66" name="TextBox 65">
              <a:extLst>
                <a:ext uri="{FF2B5EF4-FFF2-40B4-BE49-F238E27FC236}">
                  <a16:creationId xmlns:a16="http://schemas.microsoft.com/office/drawing/2014/main" id="{6119278D-720F-4A85-935C-3B9734EC719F}"/>
                </a:ext>
              </a:extLst>
            </p:cNvPr>
            <p:cNvSpPr txBox="1"/>
            <p:nvPr/>
          </p:nvSpPr>
          <p:spPr>
            <a:xfrm>
              <a:off x="-106363" y="4332479"/>
              <a:ext cx="1187118" cy="307777"/>
            </a:xfrm>
            <a:prstGeom prst="rect">
              <a:avLst/>
            </a:prstGeom>
            <a:noFill/>
          </p:spPr>
          <p:txBody>
            <a:bodyPr wrap="square" rtlCol="0">
              <a:spAutoFit/>
            </a:bodyPr>
            <a:lstStyle/>
            <a:p>
              <a:r>
                <a:rPr lang="en-US" sz="1400" b="1"/>
                <a:t>On-Premises</a:t>
              </a:r>
            </a:p>
          </p:txBody>
        </p:sp>
        <p:sp>
          <p:nvSpPr>
            <p:cNvPr id="67" name="TextBox 66">
              <a:extLst>
                <a:ext uri="{FF2B5EF4-FFF2-40B4-BE49-F238E27FC236}">
                  <a16:creationId xmlns:a16="http://schemas.microsoft.com/office/drawing/2014/main" id="{054F988D-196C-40EA-899B-43139B111242}"/>
                </a:ext>
              </a:extLst>
            </p:cNvPr>
            <p:cNvSpPr txBox="1"/>
            <p:nvPr/>
          </p:nvSpPr>
          <p:spPr>
            <a:xfrm>
              <a:off x="1065208" y="4528781"/>
              <a:ext cx="1197602" cy="276999"/>
            </a:xfrm>
            <a:prstGeom prst="rect">
              <a:avLst/>
            </a:prstGeom>
            <a:noFill/>
          </p:spPr>
          <p:txBody>
            <a:bodyPr wrap="square" rtlCol="0">
              <a:spAutoFit/>
            </a:bodyPr>
            <a:lstStyle/>
            <a:p>
              <a:r>
                <a:rPr lang="en-US" sz="1200">
                  <a:solidFill>
                    <a:srgbClr val="0070C0"/>
                  </a:solidFill>
                </a:rPr>
                <a:t>Design/Deploy</a:t>
              </a:r>
              <a:endParaRPr lang="en-US">
                <a:solidFill>
                  <a:srgbClr val="0070C0"/>
                </a:solidFill>
              </a:endParaRPr>
            </a:p>
          </p:txBody>
        </p:sp>
        <p:sp>
          <p:nvSpPr>
            <p:cNvPr id="68" name="Rectangle 67">
              <a:extLst>
                <a:ext uri="{FF2B5EF4-FFF2-40B4-BE49-F238E27FC236}">
                  <a16:creationId xmlns:a16="http://schemas.microsoft.com/office/drawing/2014/main" id="{E70F4E09-1C42-4CFA-A00A-7E4E80C47758}"/>
                </a:ext>
              </a:extLst>
            </p:cNvPr>
            <p:cNvSpPr/>
            <p:nvPr/>
          </p:nvSpPr>
          <p:spPr>
            <a:xfrm>
              <a:off x="2603425" y="6140544"/>
              <a:ext cx="1210959" cy="8511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SSIS Server</a:t>
              </a:r>
            </a:p>
          </p:txBody>
        </p:sp>
        <p:cxnSp>
          <p:nvCxnSpPr>
            <p:cNvPr id="69" name="Straight Arrow Connector 68">
              <a:extLst>
                <a:ext uri="{FF2B5EF4-FFF2-40B4-BE49-F238E27FC236}">
                  <a16:creationId xmlns:a16="http://schemas.microsoft.com/office/drawing/2014/main" id="{27071770-5D2C-42B9-823E-4390A177CB29}"/>
                </a:ext>
              </a:extLst>
            </p:cNvPr>
            <p:cNvCxnSpPr/>
            <p:nvPr/>
          </p:nvCxnSpPr>
          <p:spPr>
            <a:xfrm>
              <a:off x="877543" y="5769362"/>
              <a:ext cx="1600410" cy="79674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49286F7-C7B4-4DCC-875D-6D5DF2EA9604}"/>
                </a:ext>
              </a:extLst>
            </p:cNvPr>
            <p:cNvCxnSpPr/>
            <p:nvPr/>
          </p:nvCxnSpPr>
          <p:spPr>
            <a:xfrm flipH="1">
              <a:off x="3900353" y="5785197"/>
              <a:ext cx="1373579" cy="7809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C54F98E-71C4-446D-95FE-500E831FAF6D}"/>
                </a:ext>
              </a:extLst>
            </p:cNvPr>
            <p:cNvSpPr txBox="1"/>
            <p:nvPr/>
          </p:nvSpPr>
          <p:spPr>
            <a:xfrm>
              <a:off x="1065208" y="6064777"/>
              <a:ext cx="1197602" cy="276999"/>
            </a:xfrm>
            <a:prstGeom prst="rect">
              <a:avLst/>
            </a:prstGeom>
            <a:noFill/>
          </p:spPr>
          <p:txBody>
            <a:bodyPr wrap="square" rtlCol="0">
              <a:spAutoFit/>
            </a:bodyPr>
            <a:lstStyle/>
            <a:p>
              <a:r>
                <a:rPr lang="en-US" sz="1200">
                  <a:solidFill>
                    <a:srgbClr val="000000"/>
                  </a:solidFill>
                </a:rPr>
                <a:t>Design/Deploy</a:t>
              </a:r>
              <a:endParaRPr lang="en-US">
                <a:solidFill>
                  <a:srgbClr val="000000"/>
                </a:solidFill>
              </a:endParaRPr>
            </a:p>
          </p:txBody>
        </p:sp>
        <p:sp>
          <p:nvSpPr>
            <p:cNvPr id="72" name="TextBox 71">
              <a:extLst>
                <a:ext uri="{FF2B5EF4-FFF2-40B4-BE49-F238E27FC236}">
                  <a16:creationId xmlns:a16="http://schemas.microsoft.com/office/drawing/2014/main" id="{665FE0BD-AEDE-4D5D-BDB6-B94DC301FFB7}"/>
                </a:ext>
              </a:extLst>
            </p:cNvPr>
            <p:cNvSpPr txBox="1"/>
            <p:nvPr/>
          </p:nvSpPr>
          <p:spPr>
            <a:xfrm>
              <a:off x="4025546" y="6062196"/>
              <a:ext cx="1915936" cy="276999"/>
            </a:xfrm>
            <a:prstGeom prst="rect">
              <a:avLst/>
            </a:prstGeom>
            <a:noFill/>
          </p:spPr>
          <p:txBody>
            <a:bodyPr wrap="square" rtlCol="0">
              <a:spAutoFit/>
            </a:bodyPr>
            <a:lstStyle/>
            <a:p>
              <a:r>
                <a:rPr lang="en-US" sz="1200">
                  <a:solidFill>
                    <a:srgbClr val="000000"/>
                  </a:solidFill>
                </a:rPr>
                <a:t>Execute/Manage</a:t>
              </a:r>
              <a:endParaRPr lang="en-US">
                <a:solidFill>
                  <a:srgbClr val="000000"/>
                </a:solidFill>
              </a:endParaRPr>
            </a:p>
          </p:txBody>
        </p:sp>
        <p:sp>
          <p:nvSpPr>
            <p:cNvPr id="73" name="Rectangle 72">
              <a:extLst>
                <a:ext uri="{FF2B5EF4-FFF2-40B4-BE49-F238E27FC236}">
                  <a16:creationId xmlns:a16="http://schemas.microsoft.com/office/drawing/2014/main" id="{841ED80D-44A2-445E-AADA-EBAF5B4E10C6}"/>
                </a:ext>
              </a:extLst>
            </p:cNvPr>
            <p:cNvSpPr/>
            <p:nvPr/>
          </p:nvSpPr>
          <p:spPr>
            <a:xfrm>
              <a:off x="5097489" y="1830374"/>
              <a:ext cx="1058237" cy="82538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ISVs</a:t>
              </a:r>
            </a:p>
          </p:txBody>
        </p:sp>
        <p:sp>
          <p:nvSpPr>
            <p:cNvPr id="74" name="Cloud 73">
              <a:extLst>
                <a:ext uri="{FF2B5EF4-FFF2-40B4-BE49-F238E27FC236}">
                  <a16:creationId xmlns:a16="http://schemas.microsoft.com/office/drawing/2014/main" id="{4F72636E-4DDB-4EA8-B2A1-224E3892BD71}"/>
                </a:ext>
              </a:extLst>
            </p:cNvPr>
            <p:cNvSpPr/>
            <p:nvPr/>
          </p:nvSpPr>
          <p:spPr>
            <a:xfrm>
              <a:off x="4786166" y="2901836"/>
              <a:ext cx="2002457" cy="1375529"/>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0000"/>
                  </a:solidFill>
                </a:rPr>
                <a:t>SSIS PaaS </a:t>
              </a:r>
              <a:r>
                <a:rPr lang="en-US" sz="1200">
                  <a:solidFill>
                    <a:srgbClr val="000000"/>
                  </a:solidFill>
                </a:rPr>
                <a:t>w/ ADF compute resource</a:t>
              </a:r>
            </a:p>
          </p:txBody>
        </p:sp>
        <p:pic>
          <p:nvPicPr>
            <p:cNvPr id="75" name="Picture 74">
              <a:extLst>
                <a:ext uri="{FF2B5EF4-FFF2-40B4-BE49-F238E27FC236}">
                  <a16:creationId xmlns:a16="http://schemas.microsoft.com/office/drawing/2014/main" id="{986D7A30-5E90-43BC-BA65-8809B09D0F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92701" y="3097079"/>
              <a:ext cx="1756987" cy="853719"/>
            </a:xfrm>
            <a:prstGeom prst="rect">
              <a:avLst/>
            </a:prstGeom>
          </p:spPr>
        </p:pic>
        <p:sp>
          <p:nvSpPr>
            <p:cNvPr id="76" name="TextBox 75">
              <a:extLst>
                <a:ext uri="{FF2B5EF4-FFF2-40B4-BE49-F238E27FC236}">
                  <a16:creationId xmlns:a16="http://schemas.microsoft.com/office/drawing/2014/main" id="{EEC573AF-3526-4B2E-84B8-6DF6164F56F6}"/>
                </a:ext>
              </a:extLst>
            </p:cNvPr>
            <p:cNvSpPr txBox="1"/>
            <p:nvPr/>
          </p:nvSpPr>
          <p:spPr>
            <a:xfrm>
              <a:off x="2292701" y="3954199"/>
              <a:ext cx="1748642" cy="276999"/>
            </a:xfrm>
            <a:prstGeom prst="rect">
              <a:avLst/>
            </a:prstGeom>
            <a:noFill/>
          </p:spPr>
          <p:txBody>
            <a:bodyPr wrap="square" rtlCol="0">
              <a:spAutoFit/>
            </a:bodyPr>
            <a:lstStyle/>
            <a:p>
              <a:pPr algn="ctr"/>
              <a:r>
                <a:rPr lang="en-US" sz="1200" b="1"/>
                <a:t>ADF (</a:t>
              </a:r>
              <a:r>
                <a:rPr lang="en-US" sz="1200" b="1">
                  <a:solidFill>
                    <a:srgbClr val="0070C0"/>
                  </a:solidFill>
                </a:rPr>
                <a:t>PROVISIONING</a:t>
              </a:r>
              <a:r>
                <a:rPr lang="en-US" sz="1200" b="1"/>
                <a:t>)</a:t>
              </a:r>
            </a:p>
          </p:txBody>
        </p:sp>
        <p:cxnSp>
          <p:nvCxnSpPr>
            <p:cNvPr id="77" name="Straight Arrow Connector 76">
              <a:extLst>
                <a:ext uri="{FF2B5EF4-FFF2-40B4-BE49-F238E27FC236}">
                  <a16:creationId xmlns:a16="http://schemas.microsoft.com/office/drawing/2014/main" id="{164AE804-DE8A-42D0-8906-DE36CEAE7DD2}"/>
                </a:ext>
              </a:extLst>
            </p:cNvPr>
            <p:cNvCxnSpPr/>
            <p:nvPr/>
          </p:nvCxnSpPr>
          <p:spPr>
            <a:xfrm flipV="1">
              <a:off x="877543" y="4173007"/>
              <a:ext cx="4089193" cy="7977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A790D0-DABE-4DD3-8FA2-F667546119E9}"/>
                </a:ext>
              </a:extLst>
            </p:cNvPr>
            <p:cNvCxnSpPr/>
            <p:nvPr/>
          </p:nvCxnSpPr>
          <p:spPr>
            <a:xfrm flipV="1">
              <a:off x="5273932" y="4277365"/>
              <a:ext cx="0" cy="6276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4FA0FB-D35A-4D8F-BA1B-037E49C0B455}"/>
                </a:ext>
              </a:extLst>
            </p:cNvPr>
            <p:cNvCxnSpPr>
              <a:stCxn id="73" idx="2"/>
            </p:cNvCxnSpPr>
            <p:nvPr/>
          </p:nvCxnSpPr>
          <p:spPr>
            <a:xfrm>
              <a:off x="5626608" y="2655759"/>
              <a:ext cx="2451" cy="2966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32A518D-FCE0-4753-A9EC-9203F80DECE3}"/>
                </a:ext>
              </a:extLst>
            </p:cNvPr>
            <p:cNvCxnSpPr/>
            <p:nvPr/>
          </p:nvCxnSpPr>
          <p:spPr>
            <a:xfrm>
              <a:off x="4084687" y="316799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1" name="Cloud 80">
              <a:extLst>
                <a:ext uri="{FF2B5EF4-FFF2-40B4-BE49-F238E27FC236}">
                  <a16:creationId xmlns:a16="http://schemas.microsoft.com/office/drawing/2014/main" id="{171A0261-1488-43A4-9012-30633D54DCF7}"/>
                </a:ext>
              </a:extLst>
            </p:cNvPr>
            <p:cNvSpPr/>
            <p:nvPr/>
          </p:nvSpPr>
          <p:spPr>
            <a:xfrm>
              <a:off x="1174336" y="2424309"/>
              <a:ext cx="44276" cy="467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8C71AA40-06B2-494F-B6E7-8257930160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634" y="1897758"/>
              <a:ext cx="768597" cy="811811"/>
            </a:xfrm>
            <a:prstGeom prst="rect">
              <a:avLst/>
            </a:prstGeom>
          </p:spPr>
        </p:pic>
        <p:sp>
          <p:nvSpPr>
            <p:cNvPr id="83" name="TextBox 82">
              <a:extLst>
                <a:ext uri="{FF2B5EF4-FFF2-40B4-BE49-F238E27FC236}">
                  <a16:creationId xmlns:a16="http://schemas.microsoft.com/office/drawing/2014/main" id="{089417C5-6152-4C7A-BBD6-66A683039D93}"/>
                </a:ext>
              </a:extLst>
            </p:cNvPr>
            <p:cNvSpPr txBox="1"/>
            <p:nvPr/>
          </p:nvSpPr>
          <p:spPr>
            <a:xfrm>
              <a:off x="625634" y="2711069"/>
              <a:ext cx="768598" cy="307777"/>
            </a:xfrm>
            <a:prstGeom prst="rect">
              <a:avLst/>
            </a:prstGeom>
            <a:noFill/>
          </p:spPr>
          <p:txBody>
            <a:bodyPr wrap="square" rtlCol="0">
              <a:spAutoFit/>
            </a:bodyPr>
            <a:lstStyle/>
            <a:p>
              <a:pPr algn="ctr"/>
              <a:r>
                <a:rPr lang="en-US" sz="1400" b="1"/>
                <a:t>HDI</a:t>
              </a:r>
            </a:p>
          </p:txBody>
        </p:sp>
        <p:cxnSp>
          <p:nvCxnSpPr>
            <p:cNvPr id="84" name="Straight Arrow Connector 83">
              <a:extLst>
                <a:ext uri="{FF2B5EF4-FFF2-40B4-BE49-F238E27FC236}">
                  <a16:creationId xmlns:a16="http://schemas.microsoft.com/office/drawing/2014/main" id="{D478D4F7-F81C-4C38-AC83-61148CD86F49}"/>
                </a:ext>
              </a:extLst>
            </p:cNvPr>
            <p:cNvCxnSpPr/>
            <p:nvPr/>
          </p:nvCxnSpPr>
          <p:spPr>
            <a:xfrm flipH="1" flipV="1">
              <a:off x="1543775" y="2471075"/>
              <a:ext cx="701513" cy="55740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9DAE6005-3562-42EA-B84B-3730E3F0DD06}"/>
                </a:ext>
              </a:extLst>
            </p:cNvPr>
            <p:cNvPicPr>
              <a:picLocks noChangeAspect="1"/>
            </p:cNvPicPr>
            <p:nvPr/>
          </p:nvPicPr>
          <p:blipFill>
            <a:blip r:embed="rId7"/>
            <a:stretch>
              <a:fillRect/>
            </a:stretch>
          </p:blipFill>
          <p:spPr>
            <a:xfrm>
              <a:off x="2763733" y="1353934"/>
              <a:ext cx="809625" cy="800100"/>
            </a:xfrm>
            <a:prstGeom prst="rect">
              <a:avLst/>
            </a:prstGeom>
          </p:spPr>
        </p:pic>
        <p:cxnSp>
          <p:nvCxnSpPr>
            <p:cNvPr id="86" name="Straight Arrow Connector 85">
              <a:extLst>
                <a:ext uri="{FF2B5EF4-FFF2-40B4-BE49-F238E27FC236}">
                  <a16:creationId xmlns:a16="http://schemas.microsoft.com/office/drawing/2014/main" id="{CA6421E8-C594-457A-85DD-AB2FE1E1C697}"/>
                </a:ext>
              </a:extLst>
            </p:cNvPr>
            <p:cNvCxnSpPr>
              <a:endCxn id="87" idx="2"/>
            </p:cNvCxnSpPr>
            <p:nvPr/>
          </p:nvCxnSpPr>
          <p:spPr>
            <a:xfrm flipH="1" flipV="1">
              <a:off x="3168546" y="2471997"/>
              <a:ext cx="2649" cy="62508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1F3D04C-7298-448D-AC9E-459153A80E3B}"/>
                </a:ext>
              </a:extLst>
            </p:cNvPr>
            <p:cNvSpPr/>
            <p:nvPr/>
          </p:nvSpPr>
          <p:spPr>
            <a:xfrm>
              <a:off x="2763733" y="2164220"/>
              <a:ext cx="809625" cy="307777"/>
            </a:xfrm>
            <a:prstGeom prst="rect">
              <a:avLst/>
            </a:prstGeom>
          </p:spPr>
          <p:txBody>
            <a:bodyPr wrap="square">
              <a:spAutoFit/>
            </a:bodyPr>
            <a:lstStyle/>
            <a:p>
              <a:pPr algn="ctr"/>
              <a:r>
                <a:rPr lang="en-US" sz="1400" b="1"/>
                <a:t>ML</a:t>
              </a:r>
            </a:p>
          </p:txBody>
        </p:sp>
      </p:grpSp>
    </p:spTree>
    <p:extLst>
      <p:ext uri="{BB962C8B-B14F-4D97-AF65-F5344CB8AC3E}">
        <p14:creationId xmlns:p14="http://schemas.microsoft.com/office/powerpoint/2010/main" val="280062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pic>
        <p:nvPicPr>
          <p:cNvPr id="6" name="Picture 5">
            <a:extLst>
              <a:ext uri="{FF2B5EF4-FFF2-40B4-BE49-F238E27FC236}">
                <a16:creationId xmlns:a16="http://schemas.microsoft.com/office/drawing/2014/main" id="{2FC21922-AB65-414F-83C1-0AFEC3AD15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091" y="1212849"/>
            <a:ext cx="10610383" cy="5781676"/>
          </a:xfrm>
          <a:prstGeom prst="rect">
            <a:avLst/>
          </a:prstGeom>
        </p:spPr>
      </p:pic>
      <p:sp>
        <p:nvSpPr>
          <p:cNvPr id="7" name="Content Placeholder 2">
            <a:extLst>
              <a:ext uri="{FF2B5EF4-FFF2-40B4-BE49-F238E27FC236}">
                <a16:creationId xmlns:a16="http://schemas.microsoft.com/office/drawing/2014/main" id="{4AB3E0F9-A1B4-4720-BBB5-9CD29845DDB5}"/>
              </a:ext>
            </a:extLst>
          </p:cNvPr>
          <p:cNvSpPr txBox="1">
            <a:spLocks/>
          </p:cNvSpPr>
          <p:nvPr/>
        </p:nvSpPr>
        <p:spPr>
          <a:xfrm>
            <a:off x="4389438" y="4261485"/>
            <a:ext cx="2829280" cy="2757532"/>
          </a:xfrm>
          <a:prstGeom prst="rect">
            <a:avLst/>
          </a:prstGeom>
        </p:spPr>
        <p:txBody>
          <a:bodyPr anchor="ctr" anchorCtr="1">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rgbClr val="FF0000"/>
                </a:solidFill>
                <a:latin typeface="+mn-lt"/>
              </a:rPr>
              <a:t>Click on “Connections” and </a:t>
            </a:r>
          </a:p>
          <a:p>
            <a:pPr marL="0" indent="0" algn="ctr">
              <a:buNone/>
            </a:pPr>
            <a:r>
              <a:rPr lang="en-US" sz="1800">
                <a:solidFill>
                  <a:srgbClr val="FF0000"/>
                </a:solidFill>
                <a:latin typeface="+mn-lt"/>
              </a:rPr>
              <a:t>”Integration Runtimes”</a:t>
            </a:r>
          </a:p>
        </p:txBody>
      </p:sp>
      <p:sp>
        <p:nvSpPr>
          <p:cNvPr id="8" name="Oval Callout 11">
            <a:extLst>
              <a:ext uri="{FF2B5EF4-FFF2-40B4-BE49-F238E27FC236}">
                <a16:creationId xmlns:a16="http://schemas.microsoft.com/office/drawing/2014/main" id="{35A9FE38-C52B-42A8-921A-A79045A3B1B4}"/>
              </a:ext>
            </a:extLst>
          </p:cNvPr>
          <p:cNvSpPr/>
          <p:nvPr/>
        </p:nvSpPr>
        <p:spPr>
          <a:xfrm>
            <a:off x="4389437" y="4261485"/>
            <a:ext cx="2829281" cy="2757532"/>
          </a:xfrm>
          <a:prstGeom prst="wedgeEllipseCallout">
            <a:avLst>
              <a:gd name="adj1" fmla="val 18165"/>
              <a:gd name="adj2" fmla="val -132068"/>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099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3F0DE5-2E07-4A5B-9124-19D9A3965E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091" y="1212204"/>
            <a:ext cx="10611567" cy="5782321"/>
          </a:xfrm>
          <a:prstGeom prst="rect">
            <a:avLst/>
          </a:prstGeom>
        </p:spPr>
      </p:pic>
      <p:sp>
        <p:nvSpPr>
          <p:cNvPr id="13" name="Content Placeholder 2">
            <a:extLst>
              <a:ext uri="{FF2B5EF4-FFF2-40B4-BE49-F238E27FC236}">
                <a16:creationId xmlns:a16="http://schemas.microsoft.com/office/drawing/2014/main" id="{AAD11478-CD16-435D-9638-74F5CA94DE3E}"/>
              </a:ext>
            </a:extLst>
          </p:cNvPr>
          <p:cNvSpPr txBox="1">
            <a:spLocks/>
          </p:cNvSpPr>
          <p:nvPr/>
        </p:nvSpPr>
        <p:spPr>
          <a:xfrm>
            <a:off x="4389438" y="4261485"/>
            <a:ext cx="2829280" cy="2733039"/>
          </a:xfrm>
          <a:prstGeom prst="rect">
            <a:avLst/>
          </a:prstGeom>
        </p:spPr>
        <p:txBody>
          <a:bodyPr anchor="ctr" anchorCtr="1">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rgbClr val="FFC000"/>
                </a:solidFill>
                <a:latin typeface="+mn-lt"/>
              </a:rPr>
              <a:t>Click on “+ New” and </a:t>
            </a:r>
          </a:p>
          <a:p>
            <a:pPr marL="0" indent="0" algn="ctr">
              <a:buNone/>
            </a:pPr>
            <a:r>
              <a:rPr lang="en-US" sz="1800">
                <a:solidFill>
                  <a:srgbClr val="FFC000"/>
                </a:solidFill>
                <a:latin typeface="+mn-lt"/>
              </a:rPr>
              <a:t>”Lift-and-Shift…”</a:t>
            </a:r>
          </a:p>
        </p:txBody>
      </p:sp>
      <p:sp>
        <p:nvSpPr>
          <p:cNvPr id="14" name="Oval Callout 11">
            <a:extLst>
              <a:ext uri="{FF2B5EF4-FFF2-40B4-BE49-F238E27FC236}">
                <a16:creationId xmlns:a16="http://schemas.microsoft.com/office/drawing/2014/main" id="{D740027E-9818-42A9-BD94-206232D31902}"/>
              </a:ext>
            </a:extLst>
          </p:cNvPr>
          <p:cNvSpPr/>
          <p:nvPr/>
        </p:nvSpPr>
        <p:spPr>
          <a:xfrm>
            <a:off x="4389437" y="4261485"/>
            <a:ext cx="2829281" cy="2757532"/>
          </a:xfrm>
          <a:prstGeom prst="wedgeEllipseCallout">
            <a:avLst>
              <a:gd name="adj1" fmla="val 107371"/>
              <a:gd name="adj2" fmla="val -64198"/>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94DB5A-AF3A-4159-9CEE-3440C5F9F6A8}"/>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259613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A900D-0D10-42C7-ACB3-0D5538534D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091" y="1215966"/>
            <a:ext cx="10611567" cy="5777409"/>
          </a:xfrm>
          <a:prstGeom prst="rect">
            <a:avLst/>
          </a:prstGeom>
        </p:spPr>
      </p:pic>
      <p:sp>
        <p:nvSpPr>
          <p:cNvPr id="9" name="Title 1">
            <a:extLst>
              <a:ext uri="{FF2B5EF4-FFF2-40B4-BE49-F238E27FC236}">
                <a16:creationId xmlns:a16="http://schemas.microsoft.com/office/drawing/2014/main" id="{35818172-FD61-4AB3-84B2-17D85D9CA29E}"/>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297701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DA539BF-7385-477F-AE1B-0F459D26F6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637" y="1217587"/>
            <a:ext cx="10637838" cy="5776938"/>
          </a:xfrm>
          <a:prstGeom prst="rect">
            <a:avLst/>
          </a:prstGeom>
        </p:spPr>
      </p:pic>
      <p:sp>
        <p:nvSpPr>
          <p:cNvPr id="8" name="Title 1">
            <a:extLst>
              <a:ext uri="{FF2B5EF4-FFF2-40B4-BE49-F238E27FC236}">
                <a16:creationId xmlns:a16="http://schemas.microsoft.com/office/drawing/2014/main" id="{D956F321-DD32-4406-A26C-291B764EC94D}"/>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371428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882" y="0"/>
            <a:ext cx="12434711" cy="35006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solidFill>
                <a:schemeClr val="tx2"/>
              </a:solidFill>
              <a:latin typeface="Segoe UI"/>
              <a:ea typeface="Segoe UI" pitchFamily="34" charset="0"/>
              <a:cs typeface="Segoe UI" pitchFamily="34" charset="0"/>
            </a:endParaRPr>
          </a:p>
        </p:txBody>
      </p:sp>
      <p:sp>
        <p:nvSpPr>
          <p:cNvPr id="37" name="Title 235">
            <a:extLst>
              <a:ext uri="{FF2B5EF4-FFF2-40B4-BE49-F238E27FC236}">
                <a16:creationId xmlns:a16="http://schemas.microsoft.com/office/drawing/2014/main" id="{8EF5C83F-18C6-4C7A-820C-7D3117ADFD76}"/>
              </a:ext>
            </a:extLst>
          </p:cNvPr>
          <p:cNvSpPr txBox="1">
            <a:spLocks/>
          </p:cNvSpPr>
          <p:nvPr/>
        </p:nvSpPr>
        <p:spPr>
          <a:xfrm>
            <a:off x="275482" y="1037673"/>
            <a:ext cx="11885514" cy="141005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4896" spc="102">
                <a:solidFill>
                  <a:schemeClr val="bg1"/>
                </a:solidFill>
              </a:rPr>
              <a:t>There are barriers to getting </a:t>
            </a:r>
            <a:br>
              <a:rPr lang="en-US" sz="4896" spc="102">
                <a:solidFill>
                  <a:schemeClr val="bg1"/>
                </a:solidFill>
              </a:rPr>
            </a:br>
            <a:r>
              <a:rPr lang="en-US" sz="4896" spc="102">
                <a:solidFill>
                  <a:schemeClr val="bg1"/>
                </a:solidFill>
              </a:rPr>
              <a:t>value from data</a:t>
            </a:r>
            <a:endParaRPr lang="en-US" sz="4896" spc="102">
              <a:solidFill>
                <a:schemeClr val="bg1"/>
              </a:solidFill>
              <a:latin typeface="Segoe UI Light"/>
            </a:endParaRPr>
          </a:p>
        </p:txBody>
      </p:sp>
      <p:sp>
        <p:nvSpPr>
          <p:cNvPr id="9" name="Rectangle 8">
            <a:extLst>
              <a:ext uri="{FF2B5EF4-FFF2-40B4-BE49-F238E27FC236}">
                <a16:creationId xmlns:a16="http://schemas.microsoft.com/office/drawing/2014/main" id="{3D56F5C5-1EAD-4F31-AB34-B9AADC579A74}"/>
              </a:ext>
            </a:extLst>
          </p:cNvPr>
          <p:cNvSpPr/>
          <p:nvPr/>
        </p:nvSpPr>
        <p:spPr>
          <a:xfrm>
            <a:off x="5332265" y="5029951"/>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Complexity of solutions</a:t>
            </a:r>
            <a:endParaRPr lang="en-US" sz="1428" spc="80">
              <a:solidFill>
                <a:schemeClr val="tx2"/>
              </a:solidFill>
              <a:latin typeface="Segoe UI Semilight" charset="0"/>
              <a:cs typeface="Segoe UI Semilight" charset="0"/>
            </a:endParaRPr>
          </a:p>
        </p:txBody>
      </p:sp>
      <p:sp>
        <p:nvSpPr>
          <p:cNvPr id="10" name="Rectangle 9">
            <a:extLst>
              <a:ext uri="{FF2B5EF4-FFF2-40B4-BE49-F238E27FC236}">
                <a16:creationId xmlns:a16="http://schemas.microsoft.com/office/drawing/2014/main" id="{DBF4FF83-3E40-4CB2-89A2-D2C766089D80}"/>
              </a:ext>
            </a:extLst>
          </p:cNvPr>
          <p:cNvSpPr/>
          <p:nvPr/>
        </p:nvSpPr>
        <p:spPr>
          <a:xfrm>
            <a:off x="619483" y="5029952"/>
            <a:ext cx="1771946"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Data silos</a:t>
            </a:r>
            <a:endParaRPr lang="en-US" sz="1428" spc="80">
              <a:solidFill>
                <a:schemeClr val="tx2"/>
              </a:solidFill>
              <a:latin typeface="Segoe UI Semilight" charset="0"/>
              <a:cs typeface="Segoe UI Semilight" charset="0"/>
            </a:endParaRPr>
          </a:p>
        </p:txBody>
      </p:sp>
      <p:sp>
        <p:nvSpPr>
          <p:cNvPr id="12" name="Rectangle 11">
            <a:extLst>
              <a:ext uri="{FF2B5EF4-FFF2-40B4-BE49-F238E27FC236}">
                <a16:creationId xmlns:a16="http://schemas.microsoft.com/office/drawing/2014/main" id="{840D257A-1EBC-46A8-BED6-44C9EB4D99F9}"/>
              </a:ext>
            </a:extLst>
          </p:cNvPr>
          <p:cNvSpPr/>
          <p:nvPr/>
        </p:nvSpPr>
        <p:spPr>
          <a:xfrm>
            <a:off x="2975874" y="5029951"/>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Incongruent data types</a:t>
            </a:r>
            <a:endParaRPr lang="en-US" sz="1428" spc="80">
              <a:solidFill>
                <a:schemeClr val="tx2"/>
              </a:solidFill>
              <a:latin typeface="Segoe UI Semilight" charset="0"/>
              <a:cs typeface="Segoe UI Semilight" charset="0"/>
            </a:endParaRPr>
          </a:p>
        </p:txBody>
      </p:sp>
      <p:sp>
        <p:nvSpPr>
          <p:cNvPr id="14" name="Rectangle 13">
            <a:extLst>
              <a:ext uri="{FF2B5EF4-FFF2-40B4-BE49-F238E27FC236}">
                <a16:creationId xmlns:a16="http://schemas.microsoft.com/office/drawing/2014/main" id="{E15AE297-8B51-4218-B1AE-D6201556FB7F}"/>
              </a:ext>
            </a:extLst>
          </p:cNvPr>
          <p:cNvSpPr/>
          <p:nvPr/>
        </p:nvSpPr>
        <p:spPr>
          <a:xfrm>
            <a:off x="10045045" y="5029952"/>
            <a:ext cx="1771946"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Rising costs </a:t>
            </a:r>
            <a:endParaRPr lang="en-US" sz="1428" spc="80">
              <a:solidFill>
                <a:schemeClr val="tx2"/>
              </a:solidFill>
              <a:latin typeface="Segoe UI Semilight" charset="0"/>
              <a:cs typeface="Segoe UI Semilight" charset="0"/>
            </a:endParaRPr>
          </a:p>
        </p:txBody>
      </p:sp>
      <p:sp>
        <p:nvSpPr>
          <p:cNvPr id="15" name="Rectangle 14">
            <a:extLst>
              <a:ext uri="{FF2B5EF4-FFF2-40B4-BE49-F238E27FC236}">
                <a16:creationId xmlns:a16="http://schemas.microsoft.com/office/drawing/2014/main" id="{169CE728-D0B8-41AD-8C8E-BB568AC9F7D6}"/>
              </a:ext>
            </a:extLst>
          </p:cNvPr>
          <p:cNvSpPr/>
          <p:nvPr/>
        </p:nvSpPr>
        <p:spPr>
          <a:xfrm>
            <a:off x="7688656" y="5029951"/>
            <a:ext cx="1771946"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Multi cloud environment</a:t>
            </a:r>
            <a:endParaRPr lang="en-US" sz="1428" spc="80">
              <a:solidFill>
                <a:schemeClr val="tx2"/>
              </a:solidFill>
              <a:latin typeface="Segoe UI Semilight" charset="0"/>
              <a:cs typeface="Segoe UI Semilight" charset="0"/>
            </a:endParaRPr>
          </a:p>
        </p:txBody>
      </p:sp>
      <p:grpSp>
        <p:nvGrpSpPr>
          <p:cNvPr id="16" name="Group 15">
            <a:extLst>
              <a:ext uri="{FF2B5EF4-FFF2-40B4-BE49-F238E27FC236}">
                <a16:creationId xmlns:a16="http://schemas.microsoft.com/office/drawing/2014/main" id="{1076267C-CB0B-4C87-8E5C-1E67971772CA}"/>
              </a:ext>
            </a:extLst>
          </p:cNvPr>
          <p:cNvGrpSpPr/>
          <p:nvPr/>
        </p:nvGrpSpPr>
        <p:grpSpPr>
          <a:xfrm>
            <a:off x="1350742" y="4544750"/>
            <a:ext cx="309427" cy="281316"/>
            <a:chOff x="4530976" y="2990126"/>
            <a:chExt cx="231285" cy="210274"/>
          </a:xfrm>
        </p:grpSpPr>
        <p:sp>
          <p:nvSpPr>
            <p:cNvPr id="17" name="Freeform 5">
              <a:extLst>
                <a:ext uri="{FF2B5EF4-FFF2-40B4-BE49-F238E27FC236}">
                  <a16:creationId xmlns:a16="http://schemas.microsoft.com/office/drawing/2014/main" id="{C2077611-A75C-49E9-9340-D314A07578EA}"/>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18" name="Group 17">
              <a:extLst>
                <a:ext uri="{FF2B5EF4-FFF2-40B4-BE49-F238E27FC236}">
                  <a16:creationId xmlns:a16="http://schemas.microsoft.com/office/drawing/2014/main" id="{AF6944C0-8183-452F-8693-61EC0777248B}"/>
                </a:ext>
              </a:extLst>
            </p:cNvPr>
            <p:cNvGrpSpPr/>
            <p:nvPr/>
          </p:nvGrpSpPr>
          <p:grpSpPr>
            <a:xfrm>
              <a:off x="4646619" y="3052306"/>
              <a:ext cx="0" cy="122254"/>
              <a:chOff x="4791447" y="2616042"/>
              <a:chExt cx="0" cy="1427764"/>
            </a:xfrm>
          </p:grpSpPr>
          <p:cxnSp>
            <p:nvCxnSpPr>
              <p:cNvPr id="19" name="Straight Connector 18">
                <a:extLst>
                  <a:ext uri="{FF2B5EF4-FFF2-40B4-BE49-F238E27FC236}">
                    <a16:creationId xmlns:a16="http://schemas.microsoft.com/office/drawing/2014/main" id="{C16B4A5F-0CEF-4C49-B211-E7F4339B14DE}"/>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B347E8-F5D3-44F3-86C9-DF4F2A248D71}"/>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80CC7D35-8D4A-43A1-BD2A-E31AC926B7FF}"/>
              </a:ext>
            </a:extLst>
          </p:cNvPr>
          <p:cNvGrpSpPr/>
          <p:nvPr/>
        </p:nvGrpSpPr>
        <p:grpSpPr>
          <a:xfrm>
            <a:off x="3707134" y="4544750"/>
            <a:ext cx="309427" cy="281316"/>
            <a:chOff x="4530976" y="2990126"/>
            <a:chExt cx="231285" cy="210274"/>
          </a:xfrm>
        </p:grpSpPr>
        <p:sp>
          <p:nvSpPr>
            <p:cNvPr id="22" name="Freeform 5">
              <a:extLst>
                <a:ext uri="{FF2B5EF4-FFF2-40B4-BE49-F238E27FC236}">
                  <a16:creationId xmlns:a16="http://schemas.microsoft.com/office/drawing/2014/main" id="{604C8239-053B-4E77-81C1-7EB0D0A244CC}"/>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23" name="Group 22">
              <a:extLst>
                <a:ext uri="{FF2B5EF4-FFF2-40B4-BE49-F238E27FC236}">
                  <a16:creationId xmlns:a16="http://schemas.microsoft.com/office/drawing/2014/main" id="{9E8A8981-250E-4090-8E33-E2A16AC4E488}"/>
                </a:ext>
              </a:extLst>
            </p:cNvPr>
            <p:cNvGrpSpPr/>
            <p:nvPr/>
          </p:nvGrpSpPr>
          <p:grpSpPr>
            <a:xfrm>
              <a:off x="4646619" y="3052306"/>
              <a:ext cx="0" cy="122254"/>
              <a:chOff x="4791447" y="2616042"/>
              <a:chExt cx="0" cy="1427764"/>
            </a:xfrm>
          </p:grpSpPr>
          <p:cxnSp>
            <p:nvCxnSpPr>
              <p:cNvPr id="24" name="Straight Connector 23">
                <a:extLst>
                  <a:ext uri="{FF2B5EF4-FFF2-40B4-BE49-F238E27FC236}">
                    <a16:creationId xmlns:a16="http://schemas.microsoft.com/office/drawing/2014/main" id="{51C83380-2545-486E-A705-82E9A7A5EBCA}"/>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0870C24-23F2-4E9A-B287-590498542934}"/>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E5A5B736-BA00-47A9-B8D5-778ABC20B2D3}"/>
              </a:ext>
            </a:extLst>
          </p:cNvPr>
          <p:cNvGrpSpPr/>
          <p:nvPr/>
        </p:nvGrpSpPr>
        <p:grpSpPr>
          <a:xfrm>
            <a:off x="6063525" y="4544750"/>
            <a:ext cx="309427" cy="281316"/>
            <a:chOff x="4530976" y="2990126"/>
            <a:chExt cx="231285" cy="210274"/>
          </a:xfrm>
        </p:grpSpPr>
        <p:sp>
          <p:nvSpPr>
            <p:cNvPr id="27" name="Freeform 5">
              <a:extLst>
                <a:ext uri="{FF2B5EF4-FFF2-40B4-BE49-F238E27FC236}">
                  <a16:creationId xmlns:a16="http://schemas.microsoft.com/office/drawing/2014/main" id="{F0B03D51-98FE-43E3-84A3-55DAAA0ABC7D}"/>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28" name="Group 27">
              <a:extLst>
                <a:ext uri="{FF2B5EF4-FFF2-40B4-BE49-F238E27FC236}">
                  <a16:creationId xmlns:a16="http://schemas.microsoft.com/office/drawing/2014/main" id="{F4A60B89-7A5C-4F24-83ED-4C5AAB231DE7}"/>
                </a:ext>
              </a:extLst>
            </p:cNvPr>
            <p:cNvGrpSpPr/>
            <p:nvPr/>
          </p:nvGrpSpPr>
          <p:grpSpPr>
            <a:xfrm>
              <a:off x="4646619" y="3052306"/>
              <a:ext cx="0" cy="122254"/>
              <a:chOff x="4791447" y="2616042"/>
              <a:chExt cx="0" cy="1427764"/>
            </a:xfrm>
          </p:grpSpPr>
          <p:cxnSp>
            <p:nvCxnSpPr>
              <p:cNvPr id="29" name="Straight Connector 28">
                <a:extLst>
                  <a:ext uri="{FF2B5EF4-FFF2-40B4-BE49-F238E27FC236}">
                    <a16:creationId xmlns:a16="http://schemas.microsoft.com/office/drawing/2014/main" id="{406C5592-2C40-49BE-8CD2-90FA28174E6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D43720-B422-4AAD-B861-C59D8E246D64}"/>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93D23F99-12D2-4EE6-B796-1F2F5A3A1041}"/>
              </a:ext>
            </a:extLst>
          </p:cNvPr>
          <p:cNvGrpSpPr/>
          <p:nvPr/>
        </p:nvGrpSpPr>
        <p:grpSpPr>
          <a:xfrm>
            <a:off x="8419915" y="4544750"/>
            <a:ext cx="309427" cy="281316"/>
            <a:chOff x="4530976" y="2990126"/>
            <a:chExt cx="231285" cy="210274"/>
          </a:xfrm>
        </p:grpSpPr>
        <p:sp>
          <p:nvSpPr>
            <p:cNvPr id="32" name="Freeform 5">
              <a:extLst>
                <a:ext uri="{FF2B5EF4-FFF2-40B4-BE49-F238E27FC236}">
                  <a16:creationId xmlns:a16="http://schemas.microsoft.com/office/drawing/2014/main" id="{E15D046F-A41B-4E74-9810-C63FF0D94248}"/>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33" name="Group 32">
              <a:extLst>
                <a:ext uri="{FF2B5EF4-FFF2-40B4-BE49-F238E27FC236}">
                  <a16:creationId xmlns:a16="http://schemas.microsoft.com/office/drawing/2014/main" id="{26DA775B-3E98-459A-84AE-DBC549B3CD32}"/>
                </a:ext>
              </a:extLst>
            </p:cNvPr>
            <p:cNvGrpSpPr/>
            <p:nvPr/>
          </p:nvGrpSpPr>
          <p:grpSpPr>
            <a:xfrm>
              <a:off x="4646619" y="3052306"/>
              <a:ext cx="0" cy="122254"/>
              <a:chOff x="4791447" y="2616042"/>
              <a:chExt cx="0" cy="1427764"/>
            </a:xfrm>
          </p:grpSpPr>
          <p:cxnSp>
            <p:nvCxnSpPr>
              <p:cNvPr id="34" name="Straight Connector 33">
                <a:extLst>
                  <a:ext uri="{FF2B5EF4-FFF2-40B4-BE49-F238E27FC236}">
                    <a16:creationId xmlns:a16="http://schemas.microsoft.com/office/drawing/2014/main" id="{CC8080BE-A474-461D-B21A-9FD3F2265923}"/>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0A5AAD4-A1A5-4A0A-91CF-E492C964644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593EE30E-95DD-4EDF-A7CB-82D84B3ED17B}"/>
              </a:ext>
            </a:extLst>
          </p:cNvPr>
          <p:cNvGrpSpPr/>
          <p:nvPr/>
        </p:nvGrpSpPr>
        <p:grpSpPr>
          <a:xfrm>
            <a:off x="10776305" y="4544750"/>
            <a:ext cx="309427" cy="281316"/>
            <a:chOff x="4530976" y="2990126"/>
            <a:chExt cx="231285" cy="210274"/>
          </a:xfrm>
        </p:grpSpPr>
        <p:sp>
          <p:nvSpPr>
            <p:cNvPr id="38" name="Freeform 5">
              <a:extLst>
                <a:ext uri="{FF2B5EF4-FFF2-40B4-BE49-F238E27FC236}">
                  <a16:creationId xmlns:a16="http://schemas.microsoft.com/office/drawing/2014/main" id="{DAFC8F48-CC26-416F-B615-C9FA5C35BB98}"/>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39" name="Group 38">
              <a:extLst>
                <a:ext uri="{FF2B5EF4-FFF2-40B4-BE49-F238E27FC236}">
                  <a16:creationId xmlns:a16="http://schemas.microsoft.com/office/drawing/2014/main" id="{FB383207-9249-4834-8E3F-A9E515A07B05}"/>
                </a:ext>
              </a:extLst>
            </p:cNvPr>
            <p:cNvGrpSpPr/>
            <p:nvPr/>
          </p:nvGrpSpPr>
          <p:grpSpPr>
            <a:xfrm>
              <a:off x="4646619" y="3052306"/>
              <a:ext cx="0" cy="122254"/>
              <a:chOff x="4791447" y="2616042"/>
              <a:chExt cx="0" cy="1427764"/>
            </a:xfrm>
          </p:grpSpPr>
          <p:cxnSp>
            <p:nvCxnSpPr>
              <p:cNvPr id="40" name="Straight Connector 39">
                <a:extLst>
                  <a:ext uri="{FF2B5EF4-FFF2-40B4-BE49-F238E27FC236}">
                    <a16:creationId xmlns:a16="http://schemas.microsoft.com/office/drawing/2014/main" id="{C56203EF-C0EB-46B3-B974-972F804C21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CE5999A-FCF1-4D46-8EC7-F34A18C27C93}"/>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2" name="Rectangle 41">
            <a:extLst>
              <a:ext uri="{FF2B5EF4-FFF2-40B4-BE49-F238E27FC236}">
                <a16:creationId xmlns:a16="http://schemas.microsoft.com/office/drawing/2014/main" id="{05E4A52D-B3BC-4AEB-9E90-8950F43B707A}"/>
              </a:ext>
            </a:extLst>
          </p:cNvPr>
          <p:cNvSpPr/>
          <p:nvPr/>
        </p:nvSpPr>
        <p:spPr>
          <a:xfrm>
            <a:off x="5332265" y="785994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Unlimited </a:t>
            </a:r>
          </a:p>
          <a:p>
            <a:pPr algn="ctr" defTabSz="932563"/>
            <a:r>
              <a:rPr lang="en-US" sz="1428" spc="173">
                <a:solidFill>
                  <a:schemeClr val="tx2"/>
                </a:solidFill>
                <a:latin typeface="Segoe UI" panose="020B0502040204020203" pitchFamily="34" charset="0"/>
                <a:cs typeface="Segoe UI" panose="020B0502040204020203" pitchFamily="34" charset="0"/>
              </a:rPr>
              <a:t>scale </a:t>
            </a:r>
          </a:p>
        </p:txBody>
      </p:sp>
      <p:sp>
        <p:nvSpPr>
          <p:cNvPr id="43" name="Rectangle 42">
            <a:extLst>
              <a:ext uri="{FF2B5EF4-FFF2-40B4-BE49-F238E27FC236}">
                <a16:creationId xmlns:a16="http://schemas.microsoft.com/office/drawing/2014/main" id="{7756DA61-4129-4435-89B7-B777FA4C60F7}"/>
              </a:ext>
            </a:extLst>
          </p:cNvPr>
          <p:cNvSpPr/>
          <p:nvPr/>
        </p:nvSpPr>
        <p:spPr>
          <a:xfrm>
            <a:off x="619483" y="785994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Data integration</a:t>
            </a:r>
          </a:p>
        </p:txBody>
      </p:sp>
      <p:sp>
        <p:nvSpPr>
          <p:cNvPr id="44" name="Rectangle 43">
            <a:extLst>
              <a:ext uri="{FF2B5EF4-FFF2-40B4-BE49-F238E27FC236}">
                <a16:creationId xmlns:a16="http://schemas.microsoft.com/office/drawing/2014/main" id="{135FB5BD-1FF1-4147-9DE6-BF3ED8E02305}"/>
              </a:ext>
            </a:extLst>
          </p:cNvPr>
          <p:cNvSpPr/>
          <p:nvPr/>
        </p:nvSpPr>
        <p:spPr>
          <a:xfrm>
            <a:off x="2770707" y="7859949"/>
            <a:ext cx="218228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Support for diverse data models</a:t>
            </a:r>
          </a:p>
        </p:txBody>
      </p:sp>
      <p:sp>
        <p:nvSpPr>
          <p:cNvPr id="45" name="Rectangle 44">
            <a:extLst>
              <a:ext uri="{FF2B5EF4-FFF2-40B4-BE49-F238E27FC236}">
                <a16:creationId xmlns:a16="http://schemas.microsoft.com/office/drawing/2014/main" id="{FFAD8160-B32A-497D-9C2F-984C720DB589}"/>
              </a:ext>
            </a:extLst>
          </p:cNvPr>
          <p:cNvSpPr/>
          <p:nvPr/>
        </p:nvSpPr>
        <p:spPr>
          <a:xfrm>
            <a:off x="10045045" y="785994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Lower </a:t>
            </a:r>
            <a:br>
              <a:rPr lang="en-US" sz="1428" spc="173">
                <a:solidFill>
                  <a:schemeClr val="tx2"/>
                </a:solidFill>
                <a:latin typeface="Segoe UI" panose="020B0502040204020203" pitchFamily="34" charset="0"/>
                <a:cs typeface="Segoe UI" panose="020B0502040204020203" pitchFamily="34" charset="0"/>
              </a:rPr>
            </a:br>
            <a:r>
              <a:rPr lang="en-US" sz="1428" spc="173">
                <a:solidFill>
                  <a:schemeClr val="tx2"/>
                </a:solidFill>
                <a:latin typeface="Segoe UI" panose="020B0502040204020203" pitchFamily="34" charset="0"/>
                <a:cs typeface="Segoe UI" panose="020B0502040204020203" pitchFamily="34" charset="0"/>
              </a:rPr>
              <a:t>TCO</a:t>
            </a:r>
          </a:p>
        </p:txBody>
      </p:sp>
      <p:sp>
        <p:nvSpPr>
          <p:cNvPr id="46" name="Rectangle 45">
            <a:extLst>
              <a:ext uri="{FF2B5EF4-FFF2-40B4-BE49-F238E27FC236}">
                <a16:creationId xmlns:a16="http://schemas.microsoft.com/office/drawing/2014/main" id="{F2BF4E66-81FF-40E9-A9BA-2B84A64275B9}"/>
              </a:ext>
            </a:extLst>
          </p:cNvPr>
          <p:cNvSpPr/>
          <p:nvPr/>
        </p:nvSpPr>
        <p:spPr>
          <a:xfrm>
            <a:off x="7688656" y="785994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Fully-managed infrastructure</a:t>
            </a:r>
          </a:p>
        </p:txBody>
      </p:sp>
      <p:sp>
        <p:nvSpPr>
          <p:cNvPr id="47" name="TextBox 46">
            <a:extLst>
              <a:ext uri="{FF2B5EF4-FFF2-40B4-BE49-F238E27FC236}">
                <a16:creationId xmlns:a16="http://schemas.microsoft.com/office/drawing/2014/main" id="{A5F25495-96B5-4AC6-B2AE-FA5F10871765}"/>
              </a:ext>
            </a:extLst>
          </p:cNvPr>
          <p:cNvSpPr txBox="1"/>
          <p:nvPr/>
        </p:nvSpPr>
        <p:spPr>
          <a:xfrm>
            <a:off x="3156001" y="8933348"/>
            <a:ext cx="6124474" cy="499107"/>
          </a:xfrm>
          <a:prstGeom prst="rect">
            <a:avLst/>
          </a:prstGeom>
          <a:noFill/>
        </p:spPr>
        <p:txBody>
          <a:bodyPr wrap="square" lIns="186521" tIns="149217" rIns="186521" bIns="149217" rtlCol="0">
            <a:spAutoFit/>
          </a:bodyPr>
          <a:lstStyle/>
          <a:p>
            <a:pPr algn="ctr" defTabSz="932563">
              <a:lnSpc>
                <a:spcPct val="90000"/>
              </a:lnSpc>
              <a:spcAft>
                <a:spcPts val="612"/>
              </a:spcAft>
              <a:defRPr/>
            </a:pPr>
            <a:r>
              <a:rPr lang="en-US" sz="1428" spc="92">
                <a:solidFill>
                  <a:srgbClr val="0078D7"/>
                </a:solidFill>
                <a:latin typeface="Segoe UI" panose="020B0502040204020203" pitchFamily="34" charset="0"/>
                <a:cs typeface="Segoe UI" panose="020B0502040204020203" pitchFamily="34" charset="0"/>
              </a:rPr>
              <a:t>On-premises, in the cloud or hybrid</a:t>
            </a:r>
          </a:p>
        </p:txBody>
      </p:sp>
      <p:grpSp>
        <p:nvGrpSpPr>
          <p:cNvPr id="48" name="Group 47">
            <a:extLst>
              <a:ext uri="{FF2B5EF4-FFF2-40B4-BE49-F238E27FC236}">
                <a16:creationId xmlns:a16="http://schemas.microsoft.com/office/drawing/2014/main" id="{9A105A27-5518-4655-8380-8ABC29A4E6E8}"/>
              </a:ext>
            </a:extLst>
          </p:cNvPr>
          <p:cNvGrpSpPr/>
          <p:nvPr/>
        </p:nvGrpSpPr>
        <p:grpSpPr>
          <a:xfrm>
            <a:off x="1356650" y="7375800"/>
            <a:ext cx="297609" cy="297609"/>
            <a:chOff x="1517650" y="1863725"/>
            <a:chExt cx="177800" cy="177800"/>
          </a:xfrm>
        </p:grpSpPr>
        <p:sp>
          <p:nvSpPr>
            <p:cNvPr id="49" name="Freeform 5">
              <a:extLst>
                <a:ext uri="{FF2B5EF4-FFF2-40B4-BE49-F238E27FC236}">
                  <a16:creationId xmlns:a16="http://schemas.microsoft.com/office/drawing/2014/main" id="{B09BB768-CBF6-432D-B9DF-18D2BBB6FF39}"/>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50" name="Oval 49">
              <a:extLst>
                <a:ext uri="{FF2B5EF4-FFF2-40B4-BE49-F238E27FC236}">
                  <a16:creationId xmlns:a16="http://schemas.microsoft.com/office/drawing/2014/main" id="{D6149DE2-FEC1-4C16-B389-0577E83D38FE}"/>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1" name="Right Bracket 50">
            <a:extLst>
              <a:ext uri="{FF2B5EF4-FFF2-40B4-BE49-F238E27FC236}">
                <a16:creationId xmlns:a16="http://schemas.microsoft.com/office/drawing/2014/main" id="{D8595094-E7B6-4AC4-97DA-B31AAA34E0DB}"/>
              </a:ext>
            </a:extLst>
          </p:cNvPr>
          <p:cNvSpPr/>
          <p:nvPr/>
        </p:nvSpPr>
        <p:spPr>
          <a:xfrm rot="5400000" flipH="1">
            <a:off x="6171426" y="3224140"/>
            <a:ext cx="93624" cy="1137776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sz="1020">
              <a:solidFill>
                <a:srgbClr val="505050"/>
              </a:solidFill>
              <a:latin typeface="Segoe UI"/>
            </a:endParaRPr>
          </a:p>
        </p:txBody>
      </p:sp>
      <p:grpSp>
        <p:nvGrpSpPr>
          <p:cNvPr id="52" name="Group 51">
            <a:extLst>
              <a:ext uri="{FF2B5EF4-FFF2-40B4-BE49-F238E27FC236}">
                <a16:creationId xmlns:a16="http://schemas.microsoft.com/office/drawing/2014/main" id="{6ED8323C-F28D-4946-8B69-57A33BDC3E28}"/>
              </a:ext>
            </a:extLst>
          </p:cNvPr>
          <p:cNvGrpSpPr/>
          <p:nvPr/>
        </p:nvGrpSpPr>
        <p:grpSpPr>
          <a:xfrm>
            <a:off x="3713041" y="7375800"/>
            <a:ext cx="297609" cy="297609"/>
            <a:chOff x="1517650" y="1863725"/>
            <a:chExt cx="177800" cy="177800"/>
          </a:xfrm>
        </p:grpSpPr>
        <p:sp>
          <p:nvSpPr>
            <p:cNvPr id="53" name="Freeform 5">
              <a:extLst>
                <a:ext uri="{FF2B5EF4-FFF2-40B4-BE49-F238E27FC236}">
                  <a16:creationId xmlns:a16="http://schemas.microsoft.com/office/drawing/2014/main" id="{8AFC26C2-F401-44DE-B646-AE5D7EEBA86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54" name="Oval 53">
              <a:extLst>
                <a:ext uri="{FF2B5EF4-FFF2-40B4-BE49-F238E27FC236}">
                  <a16:creationId xmlns:a16="http://schemas.microsoft.com/office/drawing/2014/main" id="{230CF916-809D-4E26-B12E-C50D9E97DCA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C06E6A29-D1C9-45D2-AB99-08A0599FC941}"/>
              </a:ext>
            </a:extLst>
          </p:cNvPr>
          <p:cNvGrpSpPr/>
          <p:nvPr/>
        </p:nvGrpSpPr>
        <p:grpSpPr>
          <a:xfrm>
            <a:off x="6069433" y="7375800"/>
            <a:ext cx="297609" cy="297609"/>
            <a:chOff x="1517650" y="1863725"/>
            <a:chExt cx="177800" cy="177800"/>
          </a:xfrm>
        </p:grpSpPr>
        <p:sp>
          <p:nvSpPr>
            <p:cNvPr id="56" name="Freeform 5">
              <a:extLst>
                <a:ext uri="{FF2B5EF4-FFF2-40B4-BE49-F238E27FC236}">
                  <a16:creationId xmlns:a16="http://schemas.microsoft.com/office/drawing/2014/main" id="{7A02C14C-7CFA-4472-A1FA-38393F1C4520}"/>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57" name="Oval 56">
              <a:extLst>
                <a:ext uri="{FF2B5EF4-FFF2-40B4-BE49-F238E27FC236}">
                  <a16:creationId xmlns:a16="http://schemas.microsoft.com/office/drawing/2014/main" id="{8B72034E-0DD1-4B9D-8FB2-F19B43C0D9AF}"/>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876E2C03-F97C-4D0A-9BA9-98A2F5EA9869}"/>
              </a:ext>
            </a:extLst>
          </p:cNvPr>
          <p:cNvGrpSpPr/>
          <p:nvPr/>
        </p:nvGrpSpPr>
        <p:grpSpPr>
          <a:xfrm>
            <a:off x="8425824" y="7375800"/>
            <a:ext cx="297609" cy="297609"/>
            <a:chOff x="1517650" y="1863725"/>
            <a:chExt cx="177800" cy="177800"/>
          </a:xfrm>
        </p:grpSpPr>
        <p:sp>
          <p:nvSpPr>
            <p:cNvPr id="59" name="Freeform 5">
              <a:extLst>
                <a:ext uri="{FF2B5EF4-FFF2-40B4-BE49-F238E27FC236}">
                  <a16:creationId xmlns:a16="http://schemas.microsoft.com/office/drawing/2014/main" id="{780FB356-3C7E-46B1-AF7C-7638ECDFE9C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60" name="Oval 59">
              <a:extLst>
                <a:ext uri="{FF2B5EF4-FFF2-40B4-BE49-F238E27FC236}">
                  <a16:creationId xmlns:a16="http://schemas.microsoft.com/office/drawing/2014/main" id="{E4C8FEAA-DAB5-4F1E-848F-2D12FED8CEBC}"/>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FDFE7FB-57E7-4028-B3C5-AE94344B09F5}"/>
              </a:ext>
            </a:extLst>
          </p:cNvPr>
          <p:cNvGrpSpPr/>
          <p:nvPr/>
        </p:nvGrpSpPr>
        <p:grpSpPr>
          <a:xfrm>
            <a:off x="10782214" y="7375800"/>
            <a:ext cx="297609" cy="297609"/>
            <a:chOff x="1517650" y="1863725"/>
            <a:chExt cx="177800" cy="177800"/>
          </a:xfrm>
        </p:grpSpPr>
        <p:sp>
          <p:nvSpPr>
            <p:cNvPr id="62" name="Freeform 5">
              <a:extLst>
                <a:ext uri="{FF2B5EF4-FFF2-40B4-BE49-F238E27FC236}">
                  <a16:creationId xmlns:a16="http://schemas.microsoft.com/office/drawing/2014/main" id="{DCE548CE-4907-44DA-B5E4-65F7C763DC0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63" name="Oval 62">
              <a:extLst>
                <a:ext uri="{FF2B5EF4-FFF2-40B4-BE49-F238E27FC236}">
                  <a16:creationId xmlns:a16="http://schemas.microsoft.com/office/drawing/2014/main" id="{46B27CEB-6674-4D4B-8C68-B19E3205CB78}"/>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00566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96DEE3-14B6-4FD2-AA9C-AB81894617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637" y="1205283"/>
            <a:ext cx="10652942" cy="5790072"/>
          </a:xfrm>
          <a:prstGeom prst="rect">
            <a:avLst/>
          </a:prstGeom>
        </p:spPr>
      </p:pic>
      <p:sp>
        <p:nvSpPr>
          <p:cNvPr id="7" name="Content Placeholder 2">
            <a:extLst>
              <a:ext uri="{FF2B5EF4-FFF2-40B4-BE49-F238E27FC236}">
                <a16:creationId xmlns:a16="http://schemas.microsoft.com/office/drawing/2014/main" id="{8DEB03DD-249F-4BB2-B2E4-1A33F07576AE}"/>
              </a:ext>
            </a:extLst>
          </p:cNvPr>
          <p:cNvSpPr txBox="1">
            <a:spLocks/>
          </p:cNvSpPr>
          <p:nvPr/>
        </p:nvSpPr>
        <p:spPr>
          <a:xfrm>
            <a:off x="4389437" y="4261485"/>
            <a:ext cx="2829280" cy="2733870"/>
          </a:xfrm>
          <a:prstGeom prst="rect">
            <a:avLst/>
          </a:prstGeom>
        </p:spPr>
        <p:txBody>
          <a:bodyPr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rgbClr val="FF0000"/>
                </a:solidFill>
                <a:latin typeface="+mn-lt"/>
              </a:rPr>
              <a:t>Once your Azure-SSIS IR  is started, you can deploy SSIS packages to execute on it and you can stop it as you see fit</a:t>
            </a:r>
          </a:p>
        </p:txBody>
      </p:sp>
      <p:sp>
        <p:nvSpPr>
          <p:cNvPr id="8" name="Oval Callout 11">
            <a:extLst>
              <a:ext uri="{FF2B5EF4-FFF2-40B4-BE49-F238E27FC236}">
                <a16:creationId xmlns:a16="http://schemas.microsoft.com/office/drawing/2014/main" id="{1A6C4A9C-9B5A-4392-84EE-C6489A4BF66B}"/>
              </a:ext>
            </a:extLst>
          </p:cNvPr>
          <p:cNvSpPr/>
          <p:nvPr/>
        </p:nvSpPr>
        <p:spPr>
          <a:xfrm>
            <a:off x="4389437" y="4261485"/>
            <a:ext cx="2829281" cy="2757532"/>
          </a:xfrm>
          <a:prstGeom prst="wedgeEllipseCallout">
            <a:avLst>
              <a:gd name="adj1" fmla="val 15702"/>
              <a:gd name="adj2" fmla="val -10301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E44FE90-42AE-4424-8D56-471954C9B023}"/>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29113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41CA38-90BE-4B13-A2BF-97D35E079BEA}"/>
              </a:ext>
            </a:extLst>
          </p:cNvPr>
          <p:cNvSpPr>
            <a:spLocks noGrp="1"/>
          </p:cNvSpPr>
          <p:nvPr>
            <p:ph type="title"/>
          </p:nvPr>
        </p:nvSpPr>
        <p:spPr>
          <a:xfrm>
            <a:off x="274639" y="295274"/>
            <a:ext cx="11889564" cy="917575"/>
          </a:xfrm>
        </p:spPr>
        <p:txBody>
          <a:bodyPr/>
          <a:lstStyle/>
          <a:p>
            <a:r>
              <a:rPr lang="en-US"/>
              <a:t>Provisioning via PSH</a:t>
            </a:r>
          </a:p>
        </p:txBody>
      </p:sp>
      <p:sp>
        <p:nvSpPr>
          <p:cNvPr id="5" name="Text Placeholder 2">
            <a:extLst>
              <a:ext uri="{FF2B5EF4-FFF2-40B4-BE49-F238E27FC236}">
                <a16:creationId xmlns:a16="http://schemas.microsoft.com/office/drawing/2014/main" id="{01D3CB0B-C12B-4A6E-AA82-952BD3CA63BC}"/>
              </a:ext>
            </a:extLst>
          </p:cNvPr>
          <p:cNvSpPr>
            <a:spLocks noGrp="1"/>
          </p:cNvSpPr>
          <p:nvPr>
            <p:ph type="body" sz="quarter" idx="10"/>
          </p:nvPr>
        </p:nvSpPr>
        <p:spPr>
          <a:xfrm>
            <a:off x="274638" y="1221156"/>
            <a:ext cx="12161837" cy="5558445"/>
          </a:xfrm>
        </p:spPr>
        <p:txBody>
          <a:bodyPr/>
          <a:lstStyle/>
          <a:p>
            <a:r>
              <a:rPr lang="en-US" sz="1200"/>
              <a:t>##### SSIS in ADFv2 specifications (please refer to SSIS in ADFv2 Public Preview documentation for field descriptions) ##### </a:t>
            </a:r>
          </a:p>
          <a:p>
            <a:r>
              <a:rPr lang="en-US" sz="1200"/>
              <a:t># If your inputs contain PSH special characters, e.g. "$", please precede it with the escape character "`" like "`$". </a:t>
            </a:r>
          </a:p>
          <a:p>
            <a:r>
              <a:rPr lang="en-US" sz="1200"/>
              <a:t># ADFv2 info</a:t>
            </a:r>
          </a:p>
          <a:p>
            <a:r>
              <a:rPr lang="en-US" sz="1200"/>
              <a:t>$SubscriptionName = "[your Azure subscription name]"</a:t>
            </a:r>
          </a:p>
          <a:p>
            <a:r>
              <a:rPr lang="en-US" sz="1200"/>
              <a:t>$ResourceGroupName = "[your Azure resource group name]"</a:t>
            </a:r>
          </a:p>
          <a:p>
            <a:r>
              <a:rPr lang="en-US" sz="1200"/>
              <a:t>$DataFactoryName = "[your ADFv2 name]"</a:t>
            </a:r>
          </a:p>
          <a:p>
            <a:r>
              <a:rPr lang="en-US" sz="1200"/>
              <a:t>$DataFactoryLocation = "EastUS" # In Public Preview, only EastUS|EastUS2 are supported for now</a:t>
            </a:r>
          </a:p>
          <a:p>
            <a:endParaRPr lang="en-US" sz="1200"/>
          </a:p>
          <a:p>
            <a:r>
              <a:rPr lang="en-US" sz="1200"/>
              <a:t># Azure-SSIS Integration Runtime info - This is ADFv2 compute resource for running SSIS packages</a:t>
            </a:r>
          </a:p>
          <a:p>
            <a:r>
              <a:rPr lang="en-US" sz="1200"/>
              <a:t>$AzureSSISName = "[your Azure-SSIS Integration Runtime name]"</a:t>
            </a:r>
          </a:p>
          <a:p>
            <a:r>
              <a:rPr lang="en-US" sz="1200"/>
              <a:t>$AzureSSISDescription = "This is my Azure-SSIS Integration Runtime"</a:t>
            </a:r>
          </a:p>
          <a:p>
            <a:r>
              <a:rPr lang="en-US" sz="1200">
                <a:highlight>
                  <a:srgbClr val="FFFF00"/>
                </a:highlight>
              </a:rPr>
              <a:t>$AzureSSISLocation = "EastUS" # In Public Preview, only EastUS|NorthEurope are supported for now</a:t>
            </a:r>
          </a:p>
          <a:p>
            <a:r>
              <a:rPr lang="en-US" sz="1200">
                <a:highlight>
                  <a:srgbClr val="FFFF00"/>
                </a:highlight>
              </a:rPr>
              <a:t>$AzureSSISNodeSize = "Standard_A4_v2" # In Public Preview, only Standard_A4_v2|Standard_A8_v2|Standard_D1_v2|Standard_D2_v2|Standard_D3_v2|Standard_D4_v2 are supported for now</a:t>
            </a:r>
          </a:p>
          <a:p>
            <a:r>
              <a:rPr lang="en-US" sz="1200">
                <a:highlight>
                  <a:srgbClr val="FFFF00"/>
                </a:highlight>
              </a:rPr>
              <a:t>$AzureSSISNodeNumber = 2 # In Public Preview, only 1-10 nodes are supported for now</a:t>
            </a:r>
          </a:p>
          <a:p>
            <a:r>
              <a:rPr lang="en-US" sz="1200"/>
              <a:t>$AzureSSISMaxParallelExecutionsPerNode = 2 # In Public Preview, only 1-8 parallel executions per node are supported for now</a:t>
            </a:r>
          </a:p>
          <a:p>
            <a:r>
              <a:rPr lang="en-US" sz="1200"/>
              <a:t>$VnetId = "[your VNet resource ID or leave it empty]" # OPTIONAL: In Public Preview, only Classic VNet is supported for now</a:t>
            </a:r>
          </a:p>
          <a:p>
            <a:r>
              <a:rPr lang="en-US" sz="1200"/>
              <a:t>$SubnetName = "[your subnet name or leave it empty]" # OPTIONAL: In Public Preview, only Classic VNet is supported for now</a:t>
            </a:r>
          </a:p>
          <a:p>
            <a:endParaRPr lang="en-US" sz="1200"/>
          </a:p>
          <a:p>
            <a:r>
              <a:rPr lang="en-US" sz="1200"/>
              <a:t># SSISDB info</a:t>
            </a:r>
          </a:p>
          <a:p>
            <a:r>
              <a:rPr lang="en-US" sz="1200">
                <a:highlight>
                  <a:srgbClr val="FFFF00"/>
                </a:highlight>
              </a:rPr>
              <a:t>$SSISDBServerEndpoint = "[your Azure SQL Database server name.database.windows.net or your Azure SQL Managed Instance server endpoint]"</a:t>
            </a:r>
          </a:p>
          <a:p>
            <a:r>
              <a:rPr lang="en-US" sz="1200">
                <a:highlight>
                  <a:srgbClr val="FFFF00"/>
                </a:highlight>
              </a:rPr>
              <a:t>$SSISDBServerAdminUserName = "[your server admin username]"</a:t>
            </a:r>
          </a:p>
          <a:p>
            <a:r>
              <a:rPr lang="en-US" sz="1200">
                <a:highlight>
                  <a:srgbClr val="FFFF00"/>
                </a:highlight>
              </a:rPr>
              <a:t>$SSISDBServerAdminPassword = "[your server admin password]"</a:t>
            </a:r>
          </a:p>
          <a:p>
            <a:r>
              <a:rPr lang="en-US" sz="1200"/>
              <a:t>$SSISDBPricingTier = "[your Azure SQL Database pricing tier, e.g. S3, or leave it empty for Azure SQL Managed Instance]" # Not applicable for Azure SQL Managed Instance</a:t>
            </a:r>
          </a:p>
          <a:p>
            <a:r>
              <a:rPr lang="en-US" sz="1200"/>
              <a:t>##### End of SSIS in ADFv2 specifications #####</a:t>
            </a:r>
          </a:p>
        </p:txBody>
      </p:sp>
    </p:spTree>
    <p:extLst>
      <p:ext uri="{BB962C8B-B14F-4D97-AF65-F5344CB8AC3E}">
        <p14:creationId xmlns:p14="http://schemas.microsoft.com/office/powerpoint/2010/main" val="196666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BDE1-DA8B-4E43-AA6D-D7E7EEA5075B}"/>
              </a:ext>
            </a:extLst>
          </p:cNvPr>
          <p:cNvSpPr>
            <a:spLocks noGrp="1"/>
          </p:cNvSpPr>
          <p:nvPr>
            <p:ph type="title"/>
          </p:nvPr>
        </p:nvSpPr>
        <p:spPr>
          <a:xfrm>
            <a:off x="274639" y="295274"/>
            <a:ext cx="11889564" cy="917575"/>
          </a:xfrm>
        </p:spPr>
        <p:txBody>
          <a:bodyPr/>
          <a:lstStyle/>
          <a:p>
            <a:r>
              <a:rPr lang="en-US"/>
              <a:t>Deployment Methods</a:t>
            </a:r>
          </a:p>
        </p:txBody>
      </p:sp>
      <p:sp>
        <p:nvSpPr>
          <p:cNvPr id="5" name="Text Placeholder 2">
            <a:extLst>
              <a:ext uri="{FF2B5EF4-FFF2-40B4-BE49-F238E27FC236}">
                <a16:creationId xmlns:a16="http://schemas.microsoft.com/office/drawing/2014/main" id="{67B4D1B6-5D29-4CC4-A2CC-26C44A7D3921}"/>
              </a:ext>
            </a:extLst>
          </p:cNvPr>
          <p:cNvSpPr>
            <a:spLocks noGrp="1"/>
          </p:cNvSpPr>
          <p:nvPr>
            <p:ph type="body" sz="quarter" idx="10"/>
          </p:nvPr>
        </p:nvSpPr>
        <p:spPr>
          <a:xfrm>
            <a:off x="274702" y="1211287"/>
            <a:ext cx="12161773" cy="5783238"/>
          </a:xfrm>
        </p:spPr>
        <p:txBody>
          <a:bodyPr/>
          <a:lstStyle/>
          <a:p>
            <a:r>
              <a:rPr lang="en-US" sz="2800"/>
              <a:t>SSIS PaaS supports the </a:t>
            </a:r>
            <a:r>
              <a:rPr lang="en-US" sz="2800" u="sng"/>
              <a:t>project deployment model</a:t>
            </a:r>
            <a:r>
              <a:rPr lang="en-US" sz="2800"/>
              <a:t> used in SSIS 2012/later versions</a:t>
            </a:r>
          </a:p>
          <a:p>
            <a:pPr lvl="1"/>
            <a:r>
              <a:rPr lang="en-US" sz="2000"/>
              <a:t>Projects built in the legacy package deployment model used in SSIS 2008/earlier versions can be converted into this model via SSDT/SSMS using </a:t>
            </a:r>
            <a:r>
              <a:rPr lang="en-US" sz="2000" u="sng"/>
              <a:t>Integration Services Project Conversion Wizard</a:t>
            </a:r>
          </a:p>
          <a:p>
            <a:pPr lvl="1"/>
            <a:endParaRPr lang="en-US" sz="2000"/>
          </a:p>
          <a:p>
            <a:pPr lvl="1"/>
            <a:r>
              <a:rPr lang="en-US" sz="2000"/>
              <a:t>Packages built in SSIS 2008/earlier versions can be upgraded to the latest version supported by SSIS PaaS via SSDT/SSMS using </a:t>
            </a:r>
            <a:r>
              <a:rPr lang="en-US" sz="2000" u="sng"/>
              <a:t>SSIS Package Upgrade Wizard</a:t>
            </a:r>
          </a:p>
          <a:p>
            <a:pPr lvl="1"/>
            <a:endParaRPr lang="en-US" sz="2000"/>
          </a:p>
          <a:p>
            <a:pPr lvl="1"/>
            <a:r>
              <a:rPr lang="en-US" sz="2000"/>
              <a:t>In this model, the whole project needs to be deployed after any package changes – An </a:t>
            </a:r>
            <a:r>
              <a:rPr lang="en-US" sz="2000" u="sng"/>
              <a:t>incremental package deployment feature</a:t>
            </a:r>
            <a:r>
              <a:rPr lang="en-US" sz="2000"/>
              <a:t> will be provided in the near future</a:t>
            </a:r>
          </a:p>
          <a:p>
            <a:pPr lvl="1"/>
            <a:endParaRPr lang="en-US" sz="2000"/>
          </a:p>
          <a:p>
            <a:pPr lvl="1"/>
            <a:r>
              <a:rPr lang="en-US" sz="2000"/>
              <a:t>Projects containing environment references/run-time parameters can be saved into </a:t>
            </a:r>
            <a:r>
              <a:rPr lang="en-US" sz="2000" u="sng"/>
              <a:t>project deployment files (.ispac extension)</a:t>
            </a:r>
          </a:p>
          <a:p>
            <a:pPr lvl="1"/>
            <a:endParaRPr lang="en-US" sz="2000"/>
          </a:p>
          <a:p>
            <a:pPr lvl="1"/>
            <a:r>
              <a:rPr lang="en-US" sz="2000"/>
              <a:t>Projects are deployed into SSISDB hosted by Azure SQL DB/MI server, packages are run by </a:t>
            </a:r>
            <a:r>
              <a:rPr lang="en-US" sz="2000" u="sng"/>
              <a:t>creating/starting jobs via SSISDB sprocs that will be executed on Azure-SSIS IR</a:t>
            </a:r>
            <a:r>
              <a:rPr lang="en-US" sz="2000"/>
              <a:t>, and execution logs are written back into SSISDB</a:t>
            </a:r>
          </a:p>
        </p:txBody>
      </p:sp>
    </p:spTree>
    <p:extLst>
      <p:ext uri="{BB962C8B-B14F-4D97-AF65-F5344CB8AC3E}">
        <p14:creationId xmlns:p14="http://schemas.microsoft.com/office/powerpoint/2010/main" val="180435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D1EA-8D27-44C9-83C8-BB6662B579CF}"/>
              </a:ext>
            </a:extLst>
          </p:cNvPr>
          <p:cNvSpPr>
            <a:spLocks noGrp="1"/>
          </p:cNvSpPr>
          <p:nvPr>
            <p:ph type="title"/>
          </p:nvPr>
        </p:nvSpPr>
        <p:spPr>
          <a:xfrm>
            <a:off x="274639" y="295274"/>
            <a:ext cx="11889564" cy="917575"/>
          </a:xfrm>
        </p:spPr>
        <p:txBody>
          <a:bodyPr/>
          <a:lstStyle/>
          <a:p>
            <a:r>
              <a:rPr lang="en-US"/>
              <a:t>Deployment Methods</a:t>
            </a:r>
          </a:p>
        </p:txBody>
      </p:sp>
      <p:sp>
        <p:nvSpPr>
          <p:cNvPr id="3" name="Text Placeholder 2">
            <a:extLst>
              <a:ext uri="{FF2B5EF4-FFF2-40B4-BE49-F238E27FC236}">
                <a16:creationId xmlns:a16="http://schemas.microsoft.com/office/drawing/2014/main" id="{5283DFC2-D975-49EC-9147-E06859A6FB22}"/>
              </a:ext>
            </a:extLst>
          </p:cNvPr>
          <p:cNvSpPr>
            <a:spLocks noGrp="1"/>
          </p:cNvSpPr>
          <p:nvPr>
            <p:ph type="body" sz="quarter" idx="10"/>
          </p:nvPr>
        </p:nvSpPr>
        <p:spPr>
          <a:xfrm>
            <a:off x="274702" y="1211287"/>
            <a:ext cx="11889501" cy="5281446"/>
          </a:xfrm>
        </p:spPr>
        <p:txBody>
          <a:bodyPr/>
          <a:lstStyle/>
          <a:p>
            <a:r>
              <a:rPr lang="en-US" sz="2800"/>
              <a:t>SSIS projects can be deployed via </a:t>
            </a:r>
            <a:r>
              <a:rPr lang="en-US" sz="2800" u="sng"/>
              <a:t>SSDT/SSMS</a:t>
            </a:r>
            <a:r>
              <a:rPr lang="en-US" sz="2800"/>
              <a:t> using Integration Services Deployment Wizard</a:t>
            </a:r>
          </a:p>
          <a:p>
            <a:endParaRPr lang="en-US" sz="2800"/>
          </a:p>
          <a:p>
            <a:r>
              <a:rPr lang="en-US" sz="2800"/>
              <a:t>SSIS projects can be deployed via Command Line Interface (CLI)</a:t>
            </a:r>
          </a:p>
          <a:p>
            <a:pPr lvl="1"/>
            <a:r>
              <a:rPr lang="en-US" sz="2000"/>
              <a:t>Run i</a:t>
            </a:r>
            <a:r>
              <a:rPr lang="en-US" sz="2000" u="sng"/>
              <a:t>sdeploymentwizard.exe</a:t>
            </a:r>
            <a:r>
              <a:rPr lang="en-US" sz="2000"/>
              <a:t> from the command prompt (TBD)</a:t>
            </a:r>
          </a:p>
          <a:p>
            <a:pPr lvl="1"/>
            <a:endParaRPr lang="en-US" sz="2000"/>
          </a:p>
          <a:p>
            <a:r>
              <a:rPr lang="en-US" sz="2800"/>
              <a:t>SSIS projects can be deployed via custom code/PSH using SSIS Managed Object Model (MOM) .NET SDK/API</a:t>
            </a:r>
          </a:p>
          <a:p>
            <a:pPr lvl="1"/>
            <a:r>
              <a:rPr lang="en-US" sz="2000" u="sng"/>
              <a:t>Microsoft.SqlServer.Management.IntegrationServices.dll</a:t>
            </a:r>
            <a:r>
              <a:rPr lang="en-US" sz="2000"/>
              <a:t> is installed in .NET Global Assembly Cache (GAC) with SQL Server/SSMS installation</a:t>
            </a:r>
          </a:p>
          <a:p>
            <a:pPr lvl="1"/>
            <a:endParaRPr lang="en-US" sz="2000"/>
          </a:p>
          <a:p>
            <a:r>
              <a:rPr lang="en-US" sz="2800"/>
              <a:t>SSIS projects can be deployed via T-SQL scripts executing SSISDB sprocs</a:t>
            </a:r>
          </a:p>
          <a:p>
            <a:pPr lvl="1"/>
            <a:r>
              <a:rPr lang="en-US" sz="2000"/>
              <a:t>Execute SSISDB sproc </a:t>
            </a:r>
            <a:r>
              <a:rPr lang="en-US" sz="2000" u="sng"/>
              <a:t>[catalog].[deploy_project]</a:t>
            </a:r>
            <a:r>
              <a:rPr lang="en-US" sz="2000"/>
              <a:t> </a:t>
            </a:r>
          </a:p>
        </p:txBody>
      </p:sp>
    </p:spTree>
    <p:extLst>
      <p:ext uri="{BB962C8B-B14F-4D97-AF65-F5344CB8AC3E}">
        <p14:creationId xmlns:p14="http://schemas.microsoft.com/office/powerpoint/2010/main" val="197882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00F38F-C2FE-423E-877C-CF725438D7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27214"/>
            <a:ext cx="7698153" cy="5167311"/>
          </a:xfrm>
          <a:prstGeom prst="rect">
            <a:avLst/>
          </a:prstGeom>
          <a:ln>
            <a:solidFill>
              <a:schemeClr val="accent1"/>
            </a:solidFill>
          </a:ln>
        </p:spPr>
      </p:pic>
      <p:sp>
        <p:nvSpPr>
          <p:cNvPr id="3" name="Oval Callout 9">
            <a:extLst>
              <a:ext uri="{FF2B5EF4-FFF2-40B4-BE49-F238E27FC236}">
                <a16:creationId xmlns:a16="http://schemas.microsoft.com/office/drawing/2014/main" id="{7FC248DC-65E9-4393-90A0-545D5554456D}"/>
              </a:ext>
            </a:extLst>
          </p:cNvPr>
          <p:cNvSpPr/>
          <p:nvPr/>
        </p:nvSpPr>
        <p:spPr>
          <a:xfrm>
            <a:off x="3305262" y="3215285"/>
            <a:ext cx="939566" cy="369115"/>
          </a:xfrm>
          <a:prstGeom prst="wedgeEllipseCallout">
            <a:avLst>
              <a:gd name="adj1" fmla="val -57556"/>
              <a:gd name="adj2" fmla="val -180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3FAE8C11-A8F3-445F-AFB3-FC793E55FF6F}"/>
              </a:ext>
            </a:extLst>
          </p:cNvPr>
          <p:cNvSpPr txBox="1">
            <a:spLocks/>
          </p:cNvSpPr>
          <p:nvPr/>
        </p:nvSpPr>
        <p:spPr>
          <a:xfrm>
            <a:off x="3305262" y="3288688"/>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pic>
        <p:nvPicPr>
          <p:cNvPr id="5" name="Picture 4">
            <a:extLst>
              <a:ext uri="{FF2B5EF4-FFF2-40B4-BE49-F238E27FC236}">
                <a16:creationId xmlns:a16="http://schemas.microsoft.com/office/drawing/2014/main" id="{6537D372-B5EA-4E4B-90AE-13C7B43BBC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75237" y="5824538"/>
            <a:ext cx="381000" cy="95250"/>
          </a:xfrm>
          <a:prstGeom prst="rect">
            <a:avLst/>
          </a:prstGeom>
        </p:spPr>
      </p:pic>
      <p:sp>
        <p:nvSpPr>
          <p:cNvPr id="6" name="Title 1">
            <a:extLst>
              <a:ext uri="{FF2B5EF4-FFF2-40B4-BE49-F238E27FC236}">
                <a16:creationId xmlns:a16="http://schemas.microsoft.com/office/drawing/2014/main" id="{9C2B7DF0-3F46-46AB-940A-9D3611E93DE8}"/>
              </a:ext>
            </a:extLst>
          </p:cNvPr>
          <p:cNvSpPr>
            <a:spLocks noGrp="1"/>
          </p:cNvSpPr>
          <p:nvPr>
            <p:ph type="title"/>
          </p:nvPr>
        </p:nvSpPr>
        <p:spPr>
          <a:xfrm>
            <a:off x="274639" y="295274"/>
            <a:ext cx="11889564" cy="917575"/>
          </a:xfrm>
        </p:spPr>
        <p:txBody>
          <a:bodyPr/>
          <a:lstStyle/>
          <a:p>
            <a:r>
              <a:rPr lang="en-US"/>
              <a:t>Deployment via SSMS</a:t>
            </a:r>
          </a:p>
        </p:txBody>
      </p:sp>
      <p:sp>
        <p:nvSpPr>
          <p:cNvPr id="7" name="Content Placeholder 2">
            <a:extLst>
              <a:ext uri="{FF2B5EF4-FFF2-40B4-BE49-F238E27FC236}">
                <a16:creationId xmlns:a16="http://schemas.microsoft.com/office/drawing/2014/main" id="{F0FE6ACB-0CA9-4F83-999B-1ED17D97F6AE}"/>
              </a:ext>
            </a:extLst>
          </p:cNvPr>
          <p:cNvSpPr txBox="1">
            <a:spLocks/>
          </p:cNvSpPr>
          <p:nvPr/>
        </p:nvSpPr>
        <p:spPr>
          <a:xfrm>
            <a:off x="7698153" y="4135141"/>
            <a:ext cx="4738321"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 SSMS, you can connect to SSIS PaaS using its connection info and SQL/AAD authentication credentials</a:t>
            </a:r>
          </a:p>
        </p:txBody>
      </p:sp>
      <p:pic>
        <p:nvPicPr>
          <p:cNvPr id="8" name="Picture 7">
            <a:extLst>
              <a:ext uri="{FF2B5EF4-FFF2-40B4-BE49-F238E27FC236}">
                <a16:creationId xmlns:a16="http://schemas.microsoft.com/office/drawing/2014/main" id="{3673ECD7-044F-4156-ABBB-4A56F72AEF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1300" y="3280081"/>
            <a:ext cx="3360381" cy="3664584"/>
          </a:xfrm>
          <a:prstGeom prst="rect">
            <a:avLst/>
          </a:prstGeom>
          <a:ln>
            <a:solidFill>
              <a:schemeClr val="accent1"/>
            </a:solidFill>
          </a:ln>
        </p:spPr>
      </p:pic>
      <p:sp>
        <p:nvSpPr>
          <p:cNvPr id="9" name="Oval Callout 8">
            <a:extLst>
              <a:ext uri="{FF2B5EF4-FFF2-40B4-BE49-F238E27FC236}">
                <a16:creationId xmlns:a16="http://schemas.microsoft.com/office/drawing/2014/main" id="{77EF6677-F165-4668-9A6E-440E7DA94E0B}"/>
              </a:ext>
            </a:extLst>
          </p:cNvPr>
          <p:cNvSpPr/>
          <p:nvPr/>
        </p:nvSpPr>
        <p:spPr>
          <a:xfrm>
            <a:off x="7698153" y="4135141"/>
            <a:ext cx="4738321" cy="2859384"/>
          </a:xfrm>
          <a:prstGeom prst="wedgeEllipseCallout">
            <a:avLst>
              <a:gd name="adj1" fmla="val -68605"/>
              <a:gd name="adj2" fmla="val -23393"/>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FC6E06-1458-4FE7-88CC-870B27AA96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27214"/>
            <a:ext cx="7698153" cy="5167311"/>
          </a:xfrm>
          <a:prstGeom prst="rect">
            <a:avLst/>
          </a:prstGeom>
          <a:ln>
            <a:solidFill>
              <a:schemeClr val="accent1"/>
            </a:solidFill>
          </a:ln>
        </p:spPr>
      </p:pic>
      <p:pic>
        <p:nvPicPr>
          <p:cNvPr id="3" name="Picture 2">
            <a:extLst>
              <a:ext uri="{FF2B5EF4-FFF2-40B4-BE49-F238E27FC236}">
                <a16:creationId xmlns:a16="http://schemas.microsoft.com/office/drawing/2014/main" id="{7EF90B9A-1B00-48C4-878A-512D3BD08F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91300" y="3280081"/>
            <a:ext cx="3360381" cy="3664584"/>
          </a:xfrm>
          <a:prstGeom prst="rect">
            <a:avLst/>
          </a:prstGeom>
          <a:ln>
            <a:solidFill>
              <a:schemeClr val="accent1"/>
            </a:solidFill>
          </a:ln>
        </p:spPr>
      </p:pic>
      <p:sp>
        <p:nvSpPr>
          <p:cNvPr id="4" name="Oval Callout 9">
            <a:extLst>
              <a:ext uri="{FF2B5EF4-FFF2-40B4-BE49-F238E27FC236}">
                <a16:creationId xmlns:a16="http://schemas.microsoft.com/office/drawing/2014/main" id="{121C05EE-DCF5-481B-8BEE-50EF9D55104A}"/>
              </a:ext>
            </a:extLst>
          </p:cNvPr>
          <p:cNvSpPr/>
          <p:nvPr/>
        </p:nvSpPr>
        <p:spPr>
          <a:xfrm>
            <a:off x="3305262" y="3215285"/>
            <a:ext cx="939566" cy="369115"/>
          </a:xfrm>
          <a:prstGeom prst="wedgeEllipseCallout">
            <a:avLst>
              <a:gd name="adj1" fmla="val -57556"/>
              <a:gd name="adj2" fmla="val -180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F5A503C-303D-4203-B0A6-CF7BA29F33BC}"/>
              </a:ext>
            </a:extLst>
          </p:cNvPr>
          <p:cNvSpPr txBox="1">
            <a:spLocks/>
          </p:cNvSpPr>
          <p:nvPr/>
        </p:nvSpPr>
        <p:spPr>
          <a:xfrm>
            <a:off x="3305262" y="3288688"/>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pic>
        <p:nvPicPr>
          <p:cNvPr id="6" name="Picture 5">
            <a:extLst>
              <a:ext uri="{FF2B5EF4-FFF2-40B4-BE49-F238E27FC236}">
                <a16:creationId xmlns:a16="http://schemas.microsoft.com/office/drawing/2014/main" id="{EA19FC22-5952-4C2A-8C8A-A92724384DE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75237" y="5824538"/>
            <a:ext cx="381000" cy="95250"/>
          </a:xfrm>
          <a:prstGeom prst="rect">
            <a:avLst/>
          </a:prstGeom>
        </p:spPr>
      </p:pic>
      <p:sp>
        <p:nvSpPr>
          <p:cNvPr id="7" name="Title 1">
            <a:extLst>
              <a:ext uri="{FF2B5EF4-FFF2-40B4-BE49-F238E27FC236}">
                <a16:creationId xmlns:a16="http://schemas.microsoft.com/office/drawing/2014/main" id="{ED95C2FC-BBF4-4FF9-AE3B-AC0F0356B815}"/>
              </a:ext>
            </a:extLst>
          </p:cNvPr>
          <p:cNvSpPr>
            <a:spLocks noGrp="1"/>
          </p:cNvSpPr>
          <p:nvPr>
            <p:ph type="title"/>
          </p:nvPr>
        </p:nvSpPr>
        <p:spPr>
          <a:xfrm>
            <a:off x="274639" y="295274"/>
            <a:ext cx="11889564" cy="917575"/>
          </a:xfrm>
        </p:spPr>
        <p:txBody>
          <a:bodyPr/>
          <a:lstStyle/>
          <a:p>
            <a:r>
              <a:rPr lang="en-US"/>
              <a:t>Deployment via SSMS</a:t>
            </a:r>
          </a:p>
        </p:txBody>
      </p:sp>
      <p:sp>
        <p:nvSpPr>
          <p:cNvPr id="8" name="Content Placeholder 2">
            <a:extLst>
              <a:ext uri="{FF2B5EF4-FFF2-40B4-BE49-F238E27FC236}">
                <a16:creationId xmlns:a16="http://schemas.microsoft.com/office/drawing/2014/main" id="{AA83FC7A-8B41-4E30-B223-EA88BC070D19}"/>
              </a:ext>
            </a:extLst>
          </p:cNvPr>
          <p:cNvSpPr txBox="1">
            <a:spLocks/>
          </p:cNvSpPr>
          <p:nvPr/>
        </p:nvSpPr>
        <p:spPr>
          <a:xfrm>
            <a:off x="7698153" y="4135141"/>
            <a:ext cx="4738321"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 “Connection Properties” tab, enter “SSISDB” as the target database to connect</a:t>
            </a:r>
          </a:p>
        </p:txBody>
      </p:sp>
      <p:sp>
        <p:nvSpPr>
          <p:cNvPr id="9" name="Oval Callout 8">
            <a:extLst>
              <a:ext uri="{FF2B5EF4-FFF2-40B4-BE49-F238E27FC236}">
                <a16:creationId xmlns:a16="http://schemas.microsoft.com/office/drawing/2014/main" id="{5F3A0CBC-2FAD-4AB4-AC5D-E1343C985BBD}"/>
              </a:ext>
            </a:extLst>
          </p:cNvPr>
          <p:cNvSpPr/>
          <p:nvPr/>
        </p:nvSpPr>
        <p:spPr>
          <a:xfrm>
            <a:off x="7698153" y="4135141"/>
            <a:ext cx="4738321" cy="2859384"/>
          </a:xfrm>
          <a:prstGeom prst="wedgeEllipseCallout">
            <a:avLst>
              <a:gd name="adj1" fmla="val -90047"/>
              <a:gd name="adj2" fmla="val -40448"/>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2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E30B8B6-B731-494A-8610-95A3F4FADF7B}"/>
              </a:ext>
            </a:extLst>
          </p:cNvPr>
          <p:cNvGrpSpPr/>
          <p:nvPr/>
        </p:nvGrpSpPr>
        <p:grpSpPr>
          <a:xfrm>
            <a:off x="0" y="1827214"/>
            <a:ext cx="7708143" cy="5167311"/>
            <a:chOff x="-8497" y="1690688"/>
            <a:chExt cx="7708143" cy="5167311"/>
          </a:xfrm>
        </p:grpSpPr>
        <p:pic>
          <p:nvPicPr>
            <p:cNvPr id="3" name="Picture 2">
              <a:extLst>
                <a:ext uri="{FF2B5EF4-FFF2-40B4-BE49-F238E27FC236}">
                  <a16:creationId xmlns:a16="http://schemas.microsoft.com/office/drawing/2014/main" id="{4CDFB97D-6461-4EA0-BE06-3D41DDE650D4}"/>
                </a:ext>
              </a:extLst>
            </p:cNvPr>
            <p:cNvPicPr>
              <a:picLocks noChangeAspect="1"/>
            </p:cNvPicPr>
            <p:nvPr/>
          </p:nvPicPr>
          <p:blipFill>
            <a:blip r:embed="rId3"/>
            <a:stretch>
              <a:fillRect/>
            </a:stretch>
          </p:blipFill>
          <p:spPr>
            <a:xfrm>
              <a:off x="-8497" y="1690688"/>
              <a:ext cx="7708143" cy="5167311"/>
            </a:xfrm>
            <a:prstGeom prst="rect">
              <a:avLst/>
            </a:prstGeom>
          </p:spPr>
        </p:pic>
        <p:sp>
          <p:nvSpPr>
            <p:cNvPr id="4" name="Oval Callout 6">
              <a:extLst>
                <a:ext uri="{FF2B5EF4-FFF2-40B4-BE49-F238E27FC236}">
                  <a16:creationId xmlns:a16="http://schemas.microsoft.com/office/drawing/2014/main" id="{907EA249-3320-404A-BFB9-3CFFF6C7512E}"/>
                </a:ext>
              </a:extLst>
            </p:cNvPr>
            <p:cNvSpPr/>
            <p:nvPr/>
          </p:nvSpPr>
          <p:spPr>
            <a:xfrm>
              <a:off x="3305264" y="5296181"/>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887308-3860-418B-8791-AC985B9872A5}"/>
                </a:ext>
              </a:extLst>
            </p:cNvPr>
            <p:cNvSpPr txBox="1">
              <a:spLocks/>
            </p:cNvSpPr>
            <p:nvPr/>
          </p:nvSpPr>
          <p:spPr>
            <a:xfrm>
              <a:off x="3305264" y="5369584"/>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6" name="Oval Callout 8">
              <a:extLst>
                <a:ext uri="{FF2B5EF4-FFF2-40B4-BE49-F238E27FC236}">
                  <a16:creationId xmlns:a16="http://schemas.microsoft.com/office/drawing/2014/main" id="{9B982A60-AECC-48E7-A31E-4E4EDE834214}"/>
                </a:ext>
              </a:extLst>
            </p:cNvPr>
            <p:cNvSpPr/>
            <p:nvPr/>
          </p:nvSpPr>
          <p:spPr>
            <a:xfrm>
              <a:off x="3783436" y="3083423"/>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DD0A834-B471-442F-91FF-7516DFD6B3E3}"/>
                </a:ext>
              </a:extLst>
            </p:cNvPr>
            <p:cNvSpPr txBox="1">
              <a:spLocks/>
            </p:cNvSpPr>
            <p:nvPr/>
          </p:nvSpPr>
          <p:spPr>
            <a:xfrm>
              <a:off x="3783436" y="3156826"/>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8" name="Title 1">
            <a:extLst>
              <a:ext uri="{FF2B5EF4-FFF2-40B4-BE49-F238E27FC236}">
                <a16:creationId xmlns:a16="http://schemas.microsoft.com/office/drawing/2014/main" id="{D83D1B1F-CCFC-4E0A-A62C-720C749FA6F9}"/>
              </a:ext>
            </a:extLst>
          </p:cNvPr>
          <p:cNvSpPr>
            <a:spLocks noGrp="1"/>
          </p:cNvSpPr>
          <p:nvPr>
            <p:ph type="title"/>
          </p:nvPr>
        </p:nvSpPr>
        <p:spPr>
          <a:xfrm>
            <a:off x="274639" y="295274"/>
            <a:ext cx="11889564" cy="917575"/>
          </a:xfrm>
        </p:spPr>
        <p:txBody>
          <a:bodyPr/>
          <a:lstStyle/>
          <a:p>
            <a:r>
              <a:rPr lang="en-US"/>
              <a:t>Deployment via SSMS</a:t>
            </a:r>
          </a:p>
        </p:txBody>
      </p:sp>
      <p:sp>
        <p:nvSpPr>
          <p:cNvPr id="9" name="Content Placeholder 2">
            <a:extLst>
              <a:ext uri="{FF2B5EF4-FFF2-40B4-BE49-F238E27FC236}">
                <a16:creationId xmlns:a16="http://schemas.microsoft.com/office/drawing/2014/main" id="{61322D3A-068B-4A28-B989-575EE6AEADE2}"/>
              </a:ext>
            </a:extLst>
          </p:cNvPr>
          <p:cNvSpPr txBox="1">
            <a:spLocks/>
          </p:cNvSpPr>
          <p:nvPr/>
        </p:nvSpPr>
        <p:spPr>
          <a:xfrm>
            <a:off x="7706650" y="4135141"/>
            <a:ext cx="4738321"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Once connected, you can deploy projects/packages to SSIS PaaS from your local file system/SSIS on premises </a:t>
            </a:r>
          </a:p>
        </p:txBody>
      </p:sp>
      <p:sp>
        <p:nvSpPr>
          <p:cNvPr id="10" name="Oval Callout 8">
            <a:extLst>
              <a:ext uri="{FF2B5EF4-FFF2-40B4-BE49-F238E27FC236}">
                <a16:creationId xmlns:a16="http://schemas.microsoft.com/office/drawing/2014/main" id="{E3182FDE-D65B-464B-807E-C327052A3204}"/>
              </a:ext>
            </a:extLst>
          </p:cNvPr>
          <p:cNvSpPr/>
          <p:nvPr/>
        </p:nvSpPr>
        <p:spPr>
          <a:xfrm>
            <a:off x="7706650" y="4135141"/>
            <a:ext cx="4738321" cy="2859384"/>
          </a:xfrm>
          <a:prstGeom prst="wedgeEllipseCallout">
            <a:avLst>
              <a:gd name="adj1" fmla="val -152629"/>
              <a:gd name="adj2" fmla="val -42823"/>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49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71F0E0-2128-45C9-ABD2-CF540D52FD2A}"/>
              </a:ext>
            </a:extLst>
          </p:cNvPr>
          <p:cNvGrpSpPr/>
          <p:nvPr/>
        </p:nvGrpSpPr>
        <p:grpSpPr>
          <a:xfrm>
            <a:off x="0" y="1827214"/>
            <a:ext cx="7697376" cy="5167311"/>
            <a:chOff x="0" y="1827214"/>
            <a:chExt cx="7697376" cy="5167311"/>
          </a:xfrm>
        </p:grpSpPr>
        <p:pic>
          <p:nvPicPr>
            <p:cNvPr id="3" name="Picture 2">
              <a:extLst>
                <a:ext uri="{FF2B5EF4-FFF2-40B4-BE49-F238E27FC236}">
                  <a16:creationId xmlns:a16="http://schemas.microsoft.com/office/drawing/2014/main" id="{B579DBBE-5DF0-4874-87F4-3872C20F76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27214"/>
              <a:ext cx="7697376" cy="5167311"/>
            </a:xfrm>
            <a:prstGeom prst="rect">
              <a:avLst/>
            </a:prstGeom>
          </p:spPr>
        </p:pic>
        <p:pic>
          <p:nvPicPr>
            <p:cNvPr id="4" name="Picture 3">
              <a:extLst>
                <a:ext uri="{FF2B5EF4-FFF2-40B4-BE49-F238E27FC236}">
                  <a16:creationId xmlns:a16="http://schemas.microsoft.com/office/drawing/2014/main" id="{96C776F0-801B-4493-B1D2-CC2552732ABA}"/>
                </a:ext>
              </a:extLst>
            </p:cNvPr>
            <p:cNvPicPr>
              <a:picLocks noChangeAspect="1"/>
            </p:cNvPicPr>
            <p:nvPr/>
          </p:nvPicPr>
          <p:blipFill>
            <a:blip r:embed="rId4"/>
            <a:stretch>
              <a:fillRect/>
            </a:stretch>
          </p:blipFill>
          <p:spPr>
            <a:xfrm>
              <a:off x="1889311" y="4317208"/>
              <a:ext cx="481957" cy="104773"/>
            </a:xfrm>
            <a:prstGeom prst="rect">
              <a:avLst/>
            </a:prstGeom>
          </p:spPr>
        </p:pic>
      </p:grpSp>
      <p:sp>
        <p:nvSpPr>
          <p:cNvPr id="5" name="Title 1">
            <a:extLst>
              <a:ext uri="{FF2B5EF4-FFF2-40B4-BE49-F238E27FC236}">
                <a16:creationId xmlns:a16="http://schemas.microsoft.com/office/drawing/2014/main" id="{63824F69-2BC9-49F5-923E-575627BF0A35}"/>
              </a:ext>
            </a:extLst>
          </p:cNvPr>
          <p:cNvSpPr>
            <a:spLocks noGrp="1"/>
          </p:cNvSpPr>
          <p:nvPr>
            <p:ph type="title"/>
          </p:nvPr>
        </p:nvSpPr>
        <p:spPr>
          <a:xfrm>
            <a:off x="274639" y="295274"/>
            <a:ext cx="11889564" cy="917575"/>
          </a:xfrm>
        </p:spPr>
        <p:txBody>
          <a:bodyPr/>
          <a:lstStyle/>
          <a:p>
            <a:r>
              <a:rPr lang="en-US"/>
              <a:t>Deployment via SSMS</a:t>
            </a:r>
          </a:p>
        </p:txBody>
      </p:sp>
      <p:sp>
        <p:nvSpPr>
          <p:cNvPr id="6" name="Content Placeholder 2">
            <a:extLst>
              <a:ext uri="{FF2B5EF4-FFF2-40B4-BE49-F238E27FC236}">
                <a16:creationId xmlns:a16="http://schemas.microsoft.com/office/drawing/2014/main" id="{2B75EE71-D471-4179-9E85-F2C790481BB3}"/>
              </a:ext>
            </a:extLst>
          </p:cNvPr>
          <p:cNvSpPr txBox="1">
            <a:spLocks/>
          </p:cNvSpPr>
          <p:nvPr/>
        </p:nvSpPr>
        <p:spPr>
          <a:xfrm>
            <a:off x="7697377" y="4135141"/>
            <a:ext cx="4738320"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 Integration Services Deployment Wizard, enter SSIS PaaS connection info and SQL authentication credentials</a:t>
            </a:r>
          </a:p>
        </p:txBody>
      </p:sp>
      <p:sp>
        <p:nvSpPr>
          <p:cNvPr id="7" name="Oval Callout 8">
            <a:extLst>
              <a:ext uri="{FF2B5EF4-FFF2-40B4-BE49-F238E27FC236}">
                <a16:creationId xmlns:a16="http://schemas.microsoft.com/office/drawing/2014/main" id="{E5732EA8-EEF9-428B-9716-0692A9FA8D4B}"/>
              </a:ext>
            </a:extLst>
          </p:cNvPr>
          <p:cNvSpPr/>
          <p:nvPr/>
        </p:nvSpPr>
        <p:spPr>
          <a:xfrm>
            <a:off x="7697376" y="4135141"/>
            <a:ext cx="4738321" cy="2859384"/>
          </a:xfrm>
          <a:prstGeom prst="wedgeEllipseCallout">
            <a:avLst>
              <a:gd name="adj1" fmla="val -133070"/>
              <a:gd name="adj2" fmla="val -45069"/>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20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91993E-21EB-40A4-B60A-B5DC5317CE14}"/>
              </a:ext>
            </a:extLst>
          </p:cNvPr>
          <p:cNvGrpSpPr/>
          <p:nvPr/>
        </p:nvGrpSpPr>
        <p:grpSpPr>
          <a:xfrm>
            <a:off x="-11113" y="1827214"/>
            <a:ext cx="7713424" cy="5167311"/>
            <a:chOff x="1" y="1690688"/>
            <a:chExt cx="7713424" cy="5167311"/>
          </a:xfrm>
        </p:grpSpPr>
        <p:pic>
          <p:nvPicPr>
            <p:cNvPr id="3" name="Picture 2">
              <a:extLst>
                <a:ext uri="{FF2B5EF4-FFF2-40B4-BE49-F238E27FC236}">
                  <a16:creationId xmlns:a16="http://schemas.microsoft.com/office/drawing/2014/main" id="{1CDD044A-A2D3-43F9-9E9D-55702D4A1E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690688"/>
              <a:ext cx="7713424" cy="5167311"/>
            </a:xfrm>
            <a:prstGeom prst="rect">
              <a:avLst/>
            </a:prstGeom>
          </p:spPr>
        </p:pic>
        <p:sp>
          <p:nvSpPr>
            <p:cNvPr id="4" name="Oval Callout 6">
              <a:extLst>
                <a:ext uri="{FF2B5EF4-FFF2-40B4-BE49-F238E27FC236}">
                  <a16:creationId xmlns:a16="http://schemas.microsoft.com/office/drawing/2014/main" id="{684A590E-EB74-41C3-BB93-FA68E2F6C2F6}"/>
                </a:ext>
              </a:extLst>
            </p:cNvPr>
            <p:cNvSpPr/>
            <p:nvPr/>
          </p:nvSpPr>
          <p:spPr>
            <a:xfrm>
              <a:off x="3313653" y="6218970"/>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36C7C62-5529-460D-991B-28F189E2B961}"/>
                </a:ext>
              </a:extLst>
            </p:cNvPr>
            <p:cNvSpPr txBox="1">
              <a:spLocks/>
            </p:cNvSpPr>
            <p:nvPr/>
          </p:nvSpPr>
          <p:spPr>
            <a:xfrm>
              <a:off x="3313653" y="629237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6" name="Oval Callout 9">
              <a:extLst>
                <a:ext uri="{FF2B5EF4-FFF2-40B4-BE49-F238E27FC236}">
                  <a16:creationId xmlns:a16="http://schemas.microsoft.com/office/drawing/2014/main" id="{3C498356-CE22-4A2E-8500-5E790D752308}"/>
                </a:ext>
              </a:extLst>
            </p:cNvPr>
            <p:cNvSpPr/>
            <p:nvPr/>
          </p:nvSpPr>
          <p:spPr>
            <a:xfrm>
              <a:off x="3783436" y="3068012"/>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CF0F505-5CAC-4EDB-8560-07A283449A53}"/>
                </a:ext>
              </a:extLst>
            </p:cNvPr>
            <p:cNvSpPr txBox="1">
              <a:spLocks/>
            </p:cNvSpPr>
            <p:nvPr/>
          </p:nvSpPr>
          <p:spPr>
            <a:xfrm>
              <a:off x="3783436" y="3141415"/>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8" name="Title 1">
            <a:extLst>
              <a:ext uri="{FF2B5EF4-FFF2-40B4-BE49-F238E27FC236}">
                <a16:creationId xmlns:a16="http://schemas.microsoft.com/office/drawing/2014/main" id="{44A77063-92C4-46DB-95B3-79C5FF66D902}"/>
              </a:ext>
            </a:extLst>
          </p:cNvPr>
          <p:cNvSpPr>
            <a:spLocks noGrp="1"/>
          </p:cNvSpPr>
          <p:nvPr>
            <p:ph type="title"/>
          </p:nvPr>
        </p:nvSpPr>
        <p:spPr>
          <a:xfrm>
            <a:off x="274639" y="295274"/>
            <a:ext cx="11889564" cy="917575"/>
          </a:xfrm>
        </p:spPr>
        <p:txBody>
          <a:bodyPr/>
          <a:lstStyle/>
          <a:p>
            <a:r>
              <a:rPr lang="en-US"/>
              <a:t>Execution via SSMS</a:t>
            </a:r>
          </a:p>
        </p:txBody>
      </p:sp>
      <p:sp>
        <p:nvSpPr>
          <p:cNvPr id="9" name="Content Placeholder 2">
            <a:extLst>
              <a:ext uri="{FF2B5EF4-FFF2-40B4-BE49-F238E27FC236}">
                <a16:creationId xmlns:a16="http://schemas.microsoft.com/office/drawing/2014/main" id="{78312D21-6603-4829-A984-6BAF933F49EE}"/>
              </a:ext>
            </a:extLst>
          </p:cNvPr>
          <p:cNvSpPr txBox="1">
            <a:spLocks/>
          </p:cNvSpPr>
          <p:nvPr/>
        </p:nvSpPr>
        <p:spPr>
          <a:xfrm>
            <a:off x="7694675" y="4135141"/>
            <a:ext cx="4730686"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Once deployed, you can configure packages for execution on SSIS PaaS</a:t>
            </a:r>
          </a:p>
        </p:txBody>
      </p:sp>
      <p:sp>
        <p:nvSpPr>
          <p:cNvPr id="10" name="Oval Callout 5">
            <a:extLst>
              <a:ext uri="{FF2B5EF4-FFF2-40B4-BE49-F238E27FC236}">
                <a16:creationId xmlns:a16="http://schemas.microsoft.com/office/drawing/2014/main" id="{23B83BAA-6DD4-4926-B3C4-652FA0ECD109}"/>
              </a:ext>
            </a:extLst>
          </p:cNvPr>
          <p:cNvSpPr/>
          <p:nvPr/>
        </p:nvSpPr>
        <p:spPr>
          <a:xfrm>
            <a:off x="7702309" y="4135141"/>
            <a:ext cx="4723051" cy="2859384"/>
          </a:xfrm>
          <a:prstGeom prst="wedgeEllipseCallout">
            <a:avLst>
              <a:gd name="adj1" fmla="val -139702"/>
              <a:gd name="adj2" fmla="val -24935"/>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63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CABC900-B9BB-42FF-8565-A961DD7DA1ED}"/>
              </a:ext>
            </a:extLst>
          </p:cNvPr>
          <p:cNvGrpSpPr/>
          <p:nvPr/>
        </p:nvGrpSpPr>
        <p:grpSpPr>
          <a:xfrm>
            <a:off x="0" y="1826912"/>
            <a:ext cx="7713423" cy="5167613"/>
            <a:chOff x="0" y="1826912"/>
            <a:chExt cx="7713423" cy="5167613"/>
          </a:xfrm>
        </p:grpSpPr>
        <p:pic>
          <p:nvPicPr>
            <p:cNvPr id="3" name="Picture 2">
              <a:extLst>
                <a:ext uri="{FF2B5EF4-FFF2-40B4-BE49-F238E27FC236}">
                  <a16:creationId xmlns:a16="http://schemas.microsoft.com/office/drawing/2014/main" id="{93DF6AF0-97BA-4CC4-A4B6-5CDF5EBF650D}"/>
                </a:ext>
              </a:extLst>
            </p:cNvPr>
            <p:cNvPicPr>
              <a:picLocks noChangeAspect="1"/>
            </p:cNvPicPr>
            <p:nvPr/>
          </p:nvPicPr>
          <p:blipFill>
            <a:blip r:embed="rId3"/>
            <a:stretch>
              <a:fillRect/>
            </a:stretch>
          </p:blipFill>
          <p:spPr>
            <a:xfrm>
              <a:off x="0" y="1826912"/>
              <a:ext cx="7713423" cy="5167613"/>
            </a:xfrm>
            <a:prstGeom prst="rect">
              <a:avLst/>
            </a:prstGeom>
          </p:spPr>
        </p:pic>
        <p:pic>
          <p:nvPicPr>
            <p:cNvPr id="4" name="Picture 3">
              <a:extLst>
                <a:ext uri="{FF2B5EF4-FFF2-40B4-BE49-F238E27FC236}">
                  <a16:creationId xmlns:a16="http://schemas.microsoft.com/office/drawing/2014/main" id="{C0779249-C0C7-4A74-978D-648DBDF0A7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095" y="4700286"/>
              <a:ext cx="555942" cy="165045"/>
            </a:xfrm>
            <a:prstGeom prst="rect">
              <a:avLst/>
            </a:prstGeom>
          </p:spPr>
        </p:pic>
      </p:grpSp>
      <p:sp>
        <p:nvSpPr>
          <p:cNvPr id="5" name="Title 1">
            <a:extLst>
              <a:ext uri="{FF2B5EF4-FFF2-40B4-BE49-F238E27FC236}">
                <a16:creationId xmlns:a16="http://schemas.microsoft.com/office/drawing/2014/main" id="{AD5074AE-119F-45EE-A58F-91CE9F3DD9C3}"/>
              </a:ext>
            </a:extLst>
          </p:cNvPr>
          <p:cNvSpPr>
            <a:spLocks noGrp="1"/>
          </p:cNvSpPr>
          <p:nvPr>
            <p:ph type="title"/>
          </p:nvPr>
        </p:nvSpPr>
        <p:spPr>
          <a:xfrm>
            <a:off x="274639" y="295274"/>
            <a:ext cx="11889564" cy="917575"/>
          </a:xfrm>
        </p:spPr>
        <p:txBody>
          <a:bodyPr/>
          <a:lstStyle/>
          <a:p>
            <a:r>
              <a:rPr lang="en-US"/>
              <a:t>Execution via SSMS</a:t>
            </a:r>
          </a:p>
        </p:txBody>
      </p:sp>
      <p:sp>
        <p:nvSpPr>
          <p:cNvPr id="6" name="Content Placeholder 2">
            <a:extLst>
              <a:ext uri="{FF2B5EF4-FFF2-40B4-BE49-F238E27FC236}">
                <a16:creationId xmlns:a16="http://schemas.microsoft.com/office/drawing/2014/main" id="{047C98F2-521F-469B-B6F4-997F31B98F65}"/>
              </a:ext>
            </a:extLst>
          </p:cNvPr>
          <p:cNvSpPr txBox="1">
            <a:spLocks/>
          </p:cNvSpPr>
          <p:nvPr/>
        </p:nvSpPr>
        <p:spPr>
          <a:xfrm>
            <a:off x="7705788" y="4134537"/>
            <a:ext cx="4730686" cy="2859686"/>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set package run-time parameters/environment references</a:t>
            </a:r>
          </a:p>
        </p:txBody>
      </p:sp>
      <p:sp>
        <p:nvSpPr>
          <p:cNvPr id="7" name="Oval Callout 6">
            <a:extLst>
              <a:ext uri="{FF2B5EF4-FFF2-40B4-BE49-F238E27FC236}">
                <a16:creationId xmlns:a16="http://schemas.microsoft.com/office/drawing/2014/main" id="{1910F73B-4985-4908-AC74-D56682436220}"/>
              </a:ext>
            </a:extLst>
          </p:cNvPr>
          <p:cNvSpPr/>
          <p:nvPr/>
        </p:nvSpPr>
        <p:spPr>
          <a:xfrm>
            <a:off x="7713422" y="4134839"/>
            <a:ext cx="4723051" cy="2859384"/>
          </a:xfrm>
          <a:prstGeom prst="wedgeEllipseCallout">
            <a:avLst>
              <a:gd name="adj1" fmla="val -201560"/>
              <a:gd name="adj2" fmla="val -96081"/>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00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882" y="0"/>
            <a:ext cx="12434711" cy="35006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solidFill>
                <a:srgbClr val="0078D7"/>
              </a:solidFill>
              <a:latin typeface="Segoe UI"/>
              <a:ea typeface="Segoe UI" pitchFamily="34" charset="0"/>
              <a:cs typeface="Segoe UI" pitchFamily="34" charset="0"/>
            </a:endParaRPr>
          </a:p>
        </p:txBody>
      </p:sp>
      <p:sp>
        <p:nvSpPr>
          <p:cNvPr id="37" name="Title 235">
            <a:extLst>
              <a:ext uri="{FF2B5EF4-FFF2-40B4-BE49-F238E27FC236}">
                <a16:creationId xmlns:a16="http://schemas.microsoft.com/office/drawing/2014/main" id="{8EF5C83F-18C6-4C7A-820C-7D3117ADFD76}"/>
              </a:ext>
            </a:extLst>
          </p:cNvPr>
          <p:cNvSpPr txBox="1">
            <a:spLocks/>
          </p:cNvSpPr>
          <p:nvPr/>
        </p:nvSpPr>
        <p:spPr>
          <a:xfrm>
            <a:off x="275482" y="1037673"/>
            <a:ext cx="11885514" cy="1410059"/>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896" spc="102">
                <a:solidFill>
                  <a:srgbClr val="FFFFFF"/>
                </a:solidFill>
                <a:latin typeface="Segoe UI Light"/>
              </a:rPr>
              <a:t>Derive real value from your data </a:t>
            </a:r>
          </a:p>
        </p:txBody>
      </p:sp>
      <p:sp>
        <p:nvSpPr>
          <p:cNvPr id="9" name="Rectangle 8">
            <a:extLst>
              <a:ext uri="{FF2B5EF4-FFF2-40B4-BE49-F238E27FC236}">
                <a16:creationId xmlns:a16="http://schemas.microsoft.com/office/drawing/2014/main" id="{3D56F5C5-1EAD-4F31-AB34-B9AADC579A74}"/>
              </a:ext>
            </a:extLst>
          </p:cNvPr>
          <p:cNvSpPr/>
          <p:nvPr/>
        </p:nvSpPr>
        <p:spPr>
          <a:xfrm>
            <a:off x="5332265" y="5159285"/>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Unlimited </a:t>
            </a:r>
          </a:p>
          <a:p>
            <a:pPr algn="ctr" defTabSz="932563">
              <a:defRPr/>
            </a:pPr>
            <a:r>
              <a:rPr lang="en-US" sz="1428" spc="173">
                <a:solidFill>
                  <a:srgbClr val="0078D7"/>
                </a:solidFill>
                <a:latin typeface="Segoe UI" panose="020B0502040204020203" pitchFamily="34" charset="0"/>
                <a:cs typeface="Segoe UI" panose="020B0502040204020203" pitchFamily="34" charset="0"/>
              </a:rPr>
              <a:t>data scale </a:t>
            </a:r>
          </a:p>
        </p:txBody>
      </p:sp>
      <p:sp>
        <p:nvSpPr>
          <p:cNvPr id="10" name="Rectangle 9">
            <a:extLst>
              <a:ext uri="{FF2B5EF4-FFF2-40B4-BE49-F238E27FC236}">
                <a16:creationId xmlns:a16="http://schemas.microsoft.com/office/drawing/2014/main" id="{DBF4FF83-3E40-4CB2-89A2-D2C766089D80}"/>
              </a:ext>
            </a:extLst>
          </p:cNvPr>
          <p:cNvSpPr/>
          <p:nvPr/>
        </p:nvSpPr>
        <p:spPr>
          <a:xfrm>
            <a:off x="619483" y="5159285"/>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One hub for </a:t>
            </a:r>
          </a:p>
          <a:p>
            <a:pPr algn="ctr" defTabSz="932563">
              <a:defRPr/>
            </a:pPr>
            <a:r>
              <a:rPr lang="en-US" sz="1428" spc="173">
                <a:solidFill>
                  <a:srgbClr val="0078D7"/>
                </a:solidFill>
                <a:latin typeface="Segoe UI" panose="020B0502040204020203" pitchFamily="34" charset="0"/>
                <a:cs typeface="Segoe UI" panose="020B0502040204020203" pitchFamily="34" charset="0"/>
              </a:rPr>
              <a:t>all data</a:t>
            </a:r>
          </a:p>
        </p:txBody>
      </p:sp>
      <p:sp>
        <p:nvSpPr>
          <p:cNvPr id="12" name="Rectangle 11">
            <a:extLst>
              <a:ext uri="{FF2B5EF4-FFF2-40B4-BE49-F238E27FC236}">
                <a16:creationId xmlns:a16="http://schemas.microsoft.com/office/drawing/2014/main" id="{840D257A-1EBC-46A8-BED6-44C9EB4D99F9}"/>
              </a:ext>
            </a:extLst>
          </p:cNvPr>
          <p:cNvSpPr/>
          <p:nvPr/>
        </p:nvSpPr>
        <p:spPr>
          <a:xfrm>
            <a:off x="2770707" y="5159285"/>
            <a:ext cx="218228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Support for diverse types of data</a:t>
            </a:r>
          </a:p>
        </p:txBody>
      </p:sp>
      <p:sp>
        <p:nvSpPr>
          <p:cNvPr id="14" name="Rectangle 13">
            <a:extLst>
              <a:ext uri="{FF2B5EF4-FFF2-40B4-BE49-F238E27FC236}">
                <a16:creationId xmlns:a16="http://schemas.microsoft.com/office/drawing/2014/main" id="{E15AE297-8B51-4218-B1AE-D6201556FB7F}"/>
              </a:ext>
            </a:extLst>
          </p:cNvPr>
          <p:cNvSpPr/>
          <p:nvPr/>
        </p:nvSpPr>
        <p:spPr>
          <a:xfrm>
            <a:off x="10045045" y="5159285"/>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Lower </a:t>
            </a:r>
            <a:br>
              <a:rPr lang="en-US" sz="1428" spc="173">
                <a:solidFill>
                  <a:srgbClr val="0078D7"/>
                </a:solidFill>
                <a:latin typeface="Segoe UI" panose="020B0502040204020203" pitchFamily="34" charset="0"/>
                <a:cs typeface="Segoe UI" panose="020B0502040204020203" pitchFamily="34" charset="0"/>
              </a:rPr>
            </a:br>
            <a:r>
              <a:rPr lang="en-US" sz="1428" spc="173">
                <a:solidFill>
                  <a:srgbClr val="0078D7"/>
                </a:solidFill>
                <a:latin typeface="Segoe UI" panose="020B0502040204020203" pitchFamily="34" charset="0"/>
                <a:cs typeface="Segoe UI" panose="020B0502040204020203" pitchFamily="34" charset="0"/>
              </a:rPr>
              <a:t>TCO</a:t>
            </a:r>
          </a:p>
        </p:txBody>
      </p:sp>
      <p:sp>
        <p:nvSpPr>
          <p:cNvPr id="15" name="Rectangle 14">
            <a:extLst>
              <a:ext uri="{FF2B5EF4-FFF2-40B4-BE49-F238E27FC236}">
                <a16:creationId xmlns:a16="http://schemas.microsoft.com/office/drawing/2014/main" id="{169CE728-D0B8-41AD-8C8E-BB568AC9F7D6}"/>
              </a:ext>
            </a:extLst>
          </p:cNvPr>
          <p:cNvSpPr/>
          <p:nvPr/>
        </p:nvSpPr>
        <p:spPr>
          <a:xfrm>
            <a:off x="7688656" y="5159285"/>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Familiar tools and ecosystem</a:t>
            </a:r>
          </a:p>
        </p:txBody>
      </p:sp>
      <p:sp>
        <p:nvSpPr>
          <p:cNvPr id="42" name="TextBox 41">
            <a:extLst>
              <a:ext uri="{FF2B5EF4-FFF2-40B4-BE49-F238E27FC236}">
                <a16:creationId xmlns:a16="http://schemas.microsoft.com/office/drawing/2014/main" id="{5BB3EBA4-02E4-4B54-8304-EBDA7B0E6FB1}"/>
              </a:ext>
            </a:extLst>
          </p:cNvPr>
          <p:cNvSpPr txBox="1"/>
          <p:nvPr/>
        </p:nvSpPr>
        <p:spPr>
          <a:xfrm>
            <a:off x="3156001" y="6232684"/>
            <a:ext cx="6124474" cy="499107"/>
          </a:xfrm>
          <a:prstGeom prst="rect">
            <a:avLst/>
          </a:prstGeom>
          <a:noFill/>
        </p:spPr>
        <p:txBody>
          <a:bodyPr wrap="square" lIns="186521" tIns="149217" rIns="186521" bIns="149217" rtlCol="0">
            <a:spAutoFit/>
          </a:bodyPr>
          <a:lstStyle/>
          <a:p>
            <a:pPr algn="ctr" defTabSz="932563">
              <a:lnSpc>
                <a:spcPct val="90000"/>
              </a:lnSpc>
              <a:spcAft>
                <a:spcPts val="612"/>
              </a:spcAft>
              <a:defRPr/>
            </a:pPr>
            <a:r>
              <a:rPr lang="en-US" sz="1428" spc="92">
                <a:solidFill>
                  <a:srgbClr val="0078D7"/>
                </a:solidFill>
                <a:latin typeface="Segoe UI" panose="020B0502040204020203" pitchFamily="34" charset="0"/>
                <a:cs typeface="Segoe UI" panose="020B0502040204020203" pitchFamily="34" charset="0"/>
              </a:rPr>
              <a:t>On-premises, hybrid, Azure</a:t>
            </a:r>
          </a:p>
        </p:txBody>
      </p:sp>
      <p:grpSp>
        <p:nvGrpSpPr>
          <p:cNvPr id="48" name="Group 47">
            <a:extLst>
              <a:ext uri="{FF2B5EF4-FFF2-40B4-BE49-F238E27FC236}">
                <a16:creationId xmlns:a16="http://schemas.microsoft.com/office/drawing/2014/main" id="{312D93C2-23D6-42AA-A5AB-D93817D04739}"/>
              </a:ext>
            </a:extLst>
          </p:cNvPr>
          <p:cNvGrpSpPr/>
          <p:nvPr/>
        </p:nvGrpSpPr>
        <p:grpSpPr>
          <a:xfrm>
            <a:off x="1356650" y="4675136"/>
            <a:ext cx="297609" cy="297609"/>
            <a:chOff x="1517650" y="1863725"/>
            <a:chExt cx="177800" cy="177800"/>
          </a:xfrm>
        </p:grpSpPr>
        <p:sp>
          <p:nvSpPr>
            <p:cNvPr id="49"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50" name="Oval 49">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3" name="Right Bracket 62">
            <a:extLst>
              <a:ext uri="{FF2B5EF4-FFF2-40B4-BE49-F238E27FC236}">
                <a16:creationId xmlns:a16="http://schemas.microsoft.com/office/drawing/2014/main" id="{B366BFA1-CC84-4C18-AA2D-F4EE17D74E3A}"/>
              </a:ext>
            </a:extLst>
          </p:cNvPr>
          <p:cNvSpPr/>
          <p:nvPr/>
        </p:nvSpPr>
        <p:spPr>
          <a:xfrm rot="5400000" flipH="1">
            <a:off x="6171426" y="523475"/>
            <a:ext cx="93624" cy="1137776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sz="1020">
              <a:solidFill>
                <a:srgbClr val="505050"/>
              </a:solidFill>
              <a:latin typeface="Segoe UI"/>
            </a:endParaRPr>
          </a:p>
        </p:txBody>
      </p:sp>
      <p:sp>
        <p:nvSpPr>
          <p:cNvPr id="64" name="Rectangle 63">
            <a:extLst>
              <a:ext uri="{FF2B5EF4-FFF2-40B4-BE49-F238E27FC236}">
                <a16:creationId xmlns:a16="http://schemas.microsoft.com/office/drawing/2014/main" id="{3D56F5C5-1EAD-4F31-AB34-B9AADC579A74}"/>
              </a:ext>
            </a:extLst>
          </p:cNvPr>
          <p:cNvSpPr/>
          <p:nvPr/>
        </p:nvSpPr>
        <p:spPr>
          <a:xfrm>
            <a:off x="5332265" y="381150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Performance constraints</a:t>
            </a:r>
            <a:endParaRPr lang="en-US" sz="1428" spc="80">
              <a:solidFill>
                <a:srgbClr val="0078D7"/>
              </a:solidFill>
              <a:latin typeface="Segoe UI Semilight" charset="0"/>
              <a:cs typeface="Segoe UI Semilight" charset="0"/>
            </a:endParaRPr>
          </a:p>
        </p:txBody>
      </p:sp>
      <p:sp>
        <p:nvSpPr>
          <p:cNvPr id="65" name="Rectangle 64">
            <a:extLst>
              <a:ext uri="{FF2B5EF4-FFF2-40B4-BE49-F238E27FC236}">
                <a16:creationId xmlns:a16="http://schemas.microsoft.com/office/drawing/2014/main" id="{DBF4FF83-3E40-4CB2-89A2-D2C766089D80}"/>
              </a:ext>
            </a:extLst>
          </p:cNvPr>
          <p:cNvSpPr/>
          <p:nvPr/>
        </p:nvSpPr>
        <p:spPr>
          <a:xfrm>
            <a:off x="619483" y="3811509"/>
            <a:ext cx="1771946"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Data silos</a:t>
            </a:r>
            <a:endParaRPr lang="en-US" sz="1428" spc="80">
              <a:solidFill>
                <a:srgbClr val="0078D7"/>
              </a:solidFill>
              <a:latin typeface="Segoe UI Semilight" charset="0"/>
              <a:cs typeface="Segoe UI Semilight" charset="0"/>
            </a:endParaRPr>
          </a:p>
        </p:txBody>
      </p:sp>
      <p:sp>
        <p:nvSpPr>
          <p:cNvPr id="66" name="Rectangle 65">
            <a:extLst>
              <a:ext uri="{FF2B5EF4-FFF2-40B4-BE49-F238E27FC236}">
                <a16:creationId xmlns:a16="http://schemas.microsoft.com/office/drawing/2014/main" id="{840D257A-1EBC-46A8-BED6-44C9EB4D99F9}"/>
              </a:ext>
            </a:extLst>
          </p:cNvPr>
          <p:cNvSpPr/>
          <p:nvPr/>
        </p:nvSpPr>
        <p:spPr>
          <a:xfrm>
            <a:off x="2975874" y="381150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Incongruent data types</a:t>
            </a:r>
            <a:endParaRPr lang="en-US" sz="1428" spc="80">
              <a:solidFill>
                <a:srgbClr val="0078D7"/>
              </a:solidFill>
              <a:latin typeface="Segoe UI Semilight" charset="0"/>
              <a:cs typeface="Segoe UI Semilight" charset="0"/>
            </a:endParaRPr>
          </a:p>
        </p:txBody>
      </p:sp>
      <p:sp>
        <p:nvSpPr>
          <p:cNvPr id="67" name="Rectangle 66">
            <a:extLst>
              <a:ext uri="{FF2B5EF4-FFF2-40B4-BE49-F238E27FC236}">
                <a16:creationId xmlns:a16="http://schemas.microsoft.com/office/drawing/2014/main" id="{E15AE297-8B51-4218-B1AE-D6201556FB7F}"/>
              </a:ext>
            </a:extLst>
          </p:cNvPr>
          <p:cNvSpPr/>
          <p:nvPr/>
        </p:nvSpPr>
        <p:spPr>
          <a:xfrm>
            <a:off x="10045045" y="3811509"/>
            <a:ext cx="1771946"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Rising costs </a:t>
            </a:r>
            <a:endParaRPr lang="en-US" sz="1428" spc="80">
              <a:solidFill>
                <a:srgbClr val="0078D7"/>
              </a:solidFill>
              <a:latin typeface="Segoe UI Semilight" charset="0"/>
              <a:cs typeface="Segoe UI Semilight" charset="0"/>
            </a:endParaRPr>
          </a:p>
        </p:txBody>
      </p:sp>
      <p:sp>
        <p:nvSpPr>
          <p:cNvPr id="68" name="Rectangle 67">
            <a:extLst>
              <a:ext uri="{FF2B5EF4-FFF2-40B4-BE49-F238E27FC236}">
                <a16:creationId xmlns:a16="http://schemas.microsoft.com/office/drawing/2014/main" id="{169CE728-D0B8-41AD-8C8E-BB568AC9F7D6}"/>
              </a:ext>
            </a:extLst>
          </p:cNvPr>
          <p:cNvSpPr/>
          <p:nvPr/>
        </p:nvSpPr>
        <p:spPr>
          <a:xfrm>
            <a:off x="7688656" y="381150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Complexity of solutions</a:t>
            </a:r>
            <a:endParaRPr lang="en-US" sz="1428" spc="80">
              <a:solidFill>
                <a:srgbClr val="0078D7"/>
              </a:solidFill>
              <a:latin typeface="Segoe UI Semilight" charset="0"/>
              <a:cs typeface="Segoe UI Semilight" charset="0"/>
            </a:endParaRPr>
          </a:p>
        </p:txBody>
      </p:sp>
      <p:grpSp>
        <p:nvGrpSpPr>
          <p:cNvPr id="69" name="Group 68">
            <a:extLst>
              <a:ext uri="{FF2B5EF4-FFF2-40B4-BE49-F238E27FC236}">
                <a16:creationId xmlns:a16="http://schemas.microsoft.com/office/drawing/2014/main" id="{312D93C2-23D6-42AA-A5AB-D93817D04739}"/>
              </a:ext>
            </a:extLst>
          </p:cNvPr>
          <p:cNvGrpSpPr/>
          <p:nvPr/>
        </p:nvGrpSpPr>
        <p:grpSpPr>
          <a:xfrm>
            <a:off x="3713041" y="4675136"/>
            <a:ext cx="297609" cy="297609"/>
            <a:chOff x="1517650" y="1863725"/>
            <a:chExt cx="177800" cy="177800"/>
          </a:xfrm>
        </p:grpSpPr>
        <p:sp>
          <p:nvSpPr>
            <p:cNvPr id="70"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71" name="Oval 70">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312D93C2-23D6-42AA-A5AB-D93817D04739}"/>
              </a:ext>
            </a:extLst>
          </p:cNvPr>
          <p:cNvGrpSpPr/>
          <p:nvPr/>
        </p:nvGrpSpPr>
        <p:grpSpPr>
          <a:xfrm>
            <a:off x="6069433" y="4675136"/>
            <a:ext cx="297609" cy="297609"/>
            <a:chOff x="1517650" y="1863725"/>
            <a:chExt cx="177800" cy="177800"/>
          </a:xfrm>
        </p:grpSpPr>
        <p:sp>
          <p:nvSpPr>
            <p:cNvPr id="73"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74" name="Oval 73">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312D93C2-23D6-42AA-A5AB-D93817D04739}"/>
              </a:ext>
            </a:extLst>
          </p:cNvPr>
          <p:cNvGrpSpPr/>
          <p:nvPr/>
        </p:nvGrpSpPr>
        <p:grpSpPr>
          <a:xfrm>
            <a:off x="8425824" y="4675136"/>
            <a:ext cx="297609" cy="297609"/>
            <a:chOff x="1517650" y="1863725"/>
            <a:chExt cx="177800" cy="177800"/>
          </a:xfrm>
        </p:grpSpPr>
        <p:sp>
          <p:nvSpPr>
            <p:cNvPr id="76"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77" name="Oval 76">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12D93C2-23D6-42AA-A5AB-D93817D04739}"/>
              </a:ext>
            </a:extLst>
          </p:cNvPr>
          <p:cNvGrpSpPr/>
          <p:nvPr/>
        </p:nvGrpSpPr>
        <p:grpSpPr>
          <a:xfrm>
            <a:off x="10782214" y="4675136"/>
            <a:ext cx="297609" cy="297609"/>
            <a:chOff x="1517650" y="1863725"/>
            <a:chExt cx="177800" cy="177800"/>
          </a:xfrm>
        </p:grpSpPr>
        <p:sp>
          <p:nvSpPr>
            <p:cNvPr id="79"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80" name="Oval 79">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 name="Rectangle 1"/>
          <p:cNvSpPr/>
          <p:nvPr/>
        </p:nvSpPr>
        <p:spPr bwMode="auto">
          <a:xfrm>
            <a:off x="882" y="3748535"/>
            <a:ext cx="12434711" cy="64032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9701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45F695-BBEC-4C38-ACEB-BF0E77E8F018}"/>
              </a:ext>
            </a:extLst>
          </p:cNvPr>
          <p:cNvGrpSpPr/>
          <p:nvPr/>
        </p:nvGrpSpPr>
        <p:grpSpPr>
          <a:xfrm>
            <a:off x="0" y="1827214"/>
            <a:ext cx="7705788" cy="5167311"/>
            <a:chOff x="1" y="1690687"/>
            <a:chExt cx="7705788" cy="5167311"/>
          </a:xfrm>
        </p:grpSpPr>
        <p:pic>
          <p:nvPicPr>
            <p:cNvPr id="3" name="Picture 2">
              <a:extLst>
                <a:ext uri="{FF2B5EF4-FFF2-40B4-BE49-F238E27FC236}">
                  <a16:creationId xmlns:a16="http://schemas.microsoft.com/office/drawing/2014/main" id="{A77870C7-A565-4748-AB43-2246A81198CC}"/>
                </a:ext>
              </a:extLst>
            </p:cNvPr>
            <p:cNvPicPr>
              <a:picLocks noChangeAspect="1"/>
            </p:cNvPicPr>
            <p:nvPr/>
          </p:nvPicPr>
          <p:blipFill>
            <a:blip r:embed="rId3"/>
            <a:stretch>
              <a:fillRect/>
            </a:stretch>
          </p:blipFill>
          <p:spPr>
            <a:xfrm>
              <a:off x="1" y="1690687"/>
              <a:ext cx="7705788" cy="5167311"/>
            </a:xfrm>
            <a:prstGeom prst="rect">
              <a:avLst/>
            </a:prstGeom>
          </p:spPr>
        </p:pic>
        <p:sp>
          <p:nvSpPr>
            <p:cNvPr id="4" name="Oval Callout 7">
              <a:extLst>
                <a:ext uri="{FF2B5EF4-FFF2-40B4-BE49-F238E27FC236}">
                  <a16:creationId xmlns:a16="http://schemas.microsoft.com/office/drawing/2014/main" id="{6E9275E7-F4B6-4173-A81C-4615B0F3D95F}"/>
                </a:ext>
              </a:extLst>
            </p:cNvPr>
            <p:cNvSpPr/>
            <p:nvPr/>
          </p:nvSpPr>
          <p:spPr>
            <a:xfrm>
              <a:off x="3313653" y="6218970"/>
              <a:ext cx="939566" cy="369115"/>
            </a:xfrm>
            <a:prstGeom prst="wedgeEllipseCallout">
              <a:avLst>
                <a:gd name="adj1" fmla="val -57556"/>
                <a:gd name="adj2" fmla="val 466"/>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FBDDFE3-9B80-483D-8071-14F048F9B147}"/>
                </a:ext>
              </a:extLst>
            </p:cNvPr>
            <p:cNvSpPr txBox="1">
              <a:spLocks/>
            </p:cNvSpPr>
            <p:nvPr/>
          </p:nvSpPr>
          <p:spPr>
            <a:xfrm>
              <a:off x="3313653" y="629237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6" name="Oval Callout 9">
              <a:extLst>
                <a:ext uri="{FF2B5EF4-FFF2-40B4-BE49-F238E27FC236}">
                  <a16:creationId xmlns:a16="http://schemas.microsoft.com/office/drawing/2014/main" id="{1DAA269B-ACAF-4164-98C5-6C7041D7EBA1}"/>
                </a:ext>
              </a:extLst>
            </p:cNvPr>
            <p:cNvSpPr/>
            <p:nvPr/>
          </p:nvSpPr>
          <p:spPr>
            <a:xfrm>
              <a:off x="3783436" y="3068011"/>
              <a:ext cx="939566" cy="369115"/>
            </a:xfrm>
            <a:prstGeom prst="wedgeEllipseCallout">
              <a:avLst>
                <a:gd name="adj1" fmla="val -57557"/>
                <a:gd name="adj2" fmla="val 466"/>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AD41D2E-D555-47E9-B679-2E12917A189B}"/>
                </a:ext>
              </a:extLst>
            </p:cNvPr>
            <p:cNvSpPr txBox="1">
              <a:spLocks/>
            </p:cNvSpPr>
            <p:nvPr/>
          </p:nvSpPr>
          <p:spPr>
            <a:xfrm>
              <a:off x="3783436" y="3141414"/>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8" name="Title 1">
            <a:extLst>
              <a:ext uri="{FF2B5EF4-FFF2-40B4-BE49-F238E27FC236}">
                <a16:creationId xmlns:a16="http://schemas.microsoft.com/office/drawing/2014/main" id="{526D212A-66D4-442E-8677-4A03DBC18A5D}"/>
              </a:ext>
            </a:extLst>
          </p:cNvPr>
          <p:cNvSpPr>
            <a:spLocks noGrp="1"/>
          </p:cNvSpPr>
          <p:nvPr>
            <p:ph type="title"/>
          </p:nvPr>
        </p:nvSpPr>
        <p:spPr>
          <a:xfrm>
            <a:off x="274639" y="295274"/>
            <a:ext cx="11889564" cy="917575"/>
          </a:xfrm>
        </p:spPr>
        <p:txBody>
          <a:bodyPr/>
          <a:lstStyle/>
          <a:p>
            <a:r>
              <a:rPr lang="en-US"/>
              <a:t>Execution via SSMS</a:t>
            </a:r>
          </a:p>
        </p:txBody>
      </p:sp>
      <p:sp>
        <p:nvSpPr>
          <p:cNvPr id="9" name="Content Placeholder 2">
            <a:extLst>
              <a:ext uri="{FF2B5EF4-FFF2-40B4-BE49-F238E27FC236}">
                <a16:creationId xmlns:a16="http://schemas.microsoft.com/office/drawing/2014/main" id="{4A856EA6-156F-4F6F-9F13-2DB4F9A0C451}"/>
              </a:ext>
            </a:extLst>
          </p:cNvPr>
          <p:cNvSpPr txBox="1">
            <a:spLocks/>
          </p:cNvSpPr>
          <p:nvPr/>
        </p:nvSpPr>
        <p:spPr>
          <a:xfrm>
            <a:off x="7705787" y="4135142"/>
            <a:ext cx="4730685" cy="2859383"/>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Once configured, you can execute packages on SSIS PaaS</a:t>
            </a:r>
          </a:p>
        </p:txBody>
      </p:sp>
      <p:sp>
        <p:nvSpPr>
          <p:cNvPr id="10" name="Oval Callout 5">
            <a:extLst>
              <a:ext uri="{FF2B5EF4-FFF2-40B4-BE49-F238E27FC236}">
                <a16:creationId xmlns:a16="http://schemas.microsoft.com/office/drawing/2014/main" id="{1A5599C9-05B1-405C-A946-81B2BDB9EA01}"/>
              </a:ext>
            </a:extLst>
          </p:cNvPr>
          <p:cNvSpPr/>
          <p:nvPr/>
        </p:nvSpPr>
        <p:spPr>
          <a:xfrm>
            <a:off x="7713422" y="4135142"/>
            <a:ext cx="4723051" cy="2859384"/>
          </a:xfrm>
          <a:prstGeom prst="wedgeEllipseCallout">
            <a:avLst>
              <a:gd name="adj1" fmla="val -142498"/>
              <a:gd name="adj2" fmla="val -1751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46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300E091-609C-403E-99A3-B23E6584FABD}"/>
              </a:ext>
            </a:extLst>
          </p:cNvPr>
          <p:cNvGrpSpPr/>
          <p:nvPr/>
        </p:nvGrpSpPr>
        <p:grpSpPr>
          <a:xfrm>
            <a:off x="0" y="1823096"/>
            <a:ext cx="7714286" cy="5171429"/>
            <a:chOff x="0" y="1823096"/>
            <a:chExt cx="7714286" cy="5171429"/>
          </a:xfrm>
        </p:grpSpPr>
        <p:pic>
          <p:nvPicPr>
            <p:cNvPr id="3" name="Picture 2">
              <a:extLst>
                <a:ext uri="{FF2B5EF4-FFF2-40B4-BE49-F238E27FC236}">
                  <a16:creationId xmlns:a16="http://schemas.microsoft.com/office/drawing/2014/main" id="{6FC01EE2-5FE9-48C2-B61D-09E225DC58D1}"/>
                </a:ext>
              </a:extLst>
            </p:cNvPr>
            <p:cNvPicPr>
              <a:picLocks noChangeAspect="1"/>
            </p:cNvPicPr>
            <p:nvPr/>
          </p:nvPicPr>
          <p:blipFill>
            <a:blip r:embed="rId3"/>
            <a:stretch>
              <a:fillRect/>
            </a:stretch>
          </p:blipFill>
          <p:spPr>
            <a:xfrm>
              <a:off x="0" y="1823096"/>
              <a:ext cx="7714286" cy="5171429"/>
            </a:xfrm>
            <a:prstGeom prst="rect">
              <a:avLst/>
            </a:prstGeom>
          </p:spPr>
        </p:pic>
        <p:pic>
          <p:nvPicPr>
            <p:cNvPr id="4" name="Picture 3">
              <a:extLst>
                <a:ext uri="{FF2B5EF4-FFF2-40B4-BE49-F238E27FC236}">
                  <a16:creationId xmlns:a16="http://schemas.microsoft.com/office/drawing/2014/main" id="{B2FC88AC-8292-464D-AB0C-BE35C7ADCF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092" y="4925069"/>
              <a:ext cx="513350" cy="152401"/>
            </a:xfrm>
            <a:prstGeom prst="rect">
              <a:avLst/>
            </a:prstGeom>
          </p:spPr>
        </p:pic>
      </p:grpSp>
      <p:sp>
        <p:nvSpPr>
          <p:cNvPr id="5" name="Title 1">
            <a:extLst>
              <a:ext uri="{FF2B5EF4-FFF2-40B4-BE49-F238E27FC236}">
                <a16:creationId xmlns:a16="http://schemas.microsoft.com/office/drawing/2014/main" id="{CF9AA335-C70A-4321-8035-D8F423BCF2DB}"/>
              </a:ext>
            </a:extLst>
          </p:cNvPr>
          <p:cNvSpPr>
            <a:spLocks noGrp="1"/>
          </p:cNvSpPr>
          <p:nvPr>
            <p:ph type="title"/>
          </p:nvPr>
        </p:nvSpPr>
        <p:spPr>
          <a:xfrm>
            <a:off x="274639" y="295274"/>
            <a:ext cx="11889564" cy="917575"/>
          </a:xfrm>
        </p:spPr>
        <p:txBody>
          <a:bodyPr/>
          <a:lstStyle/>
          <a:p>
            <a:r>
              <a:rPr lang="en-US"/>
              <a:t>Execution via SSMS</a:t>
            </a:r>
          </a:p>
        </p:txBody>
      </p:sp>
      <p:sp>
        <p:nvSpPr>
          <p:cNvPr id="6" name="Content Placeholder 2">
            <a:extLst>
              <a:ext uri="{FF2B5EF4-FFF2-40B4-BE49-F238E27FC236}">
                <a16:creationId xmlns:a16="http://schemas.microsoft.com/office/drawing/2014/main" id="{201708D0-19ED-49E2-87E3-9BFDB4BEAF29}"/>
              </a:ext>
            </a:extLst>
          </p:cNvPr>
          <p:cNvSpPr txBox="1">
            <a:spLocks/>
          </p:cNvSpPr>
          <p:nvPr/>
        </p:nvSpPr>
        <p:spPr>
          <a:xfrm>
            <a:off x="7706220" y="4126905"/>
            <a:ext cx="4730254" cy="2863502"/>
          </a:xfrm>
          <a:prstGeom prst="rect">
            <a:avLst/>
          </a:prstGeom>
        </p:spPr>
        <p:txBody>
          <a:bodyPr vert="horz" lIns="91440" tIns="45720" rIns="91440" bIns="45720" rtlCol="0" anchor="ctr"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select some packages to execute on SSIS PaaS</a:t>
            </a:r>
          </a:p>
        </p:txBody>
      </p:sp>
      <p:sp>
        <p:nvSpPr>
          <p:cNvPr id="7" name="Oval Callout 5">
            <a:extLst>
              <a:ext uri="{FF2B5EF4-FFF2-40B4-BE49-F238E27FC236}">
                <a16:creationId xmlns:a16="http://schemas.microsoft.com/office/drawing/2014/main" id="{A223B8C8-ED82-4B3D-9C59-596F42860EB3}"/>
              </a:ext>
            </a:extLst>
          </p:cNvPr>
          <p:cNvSpPr/>
          <p:nvPr/>
        </p:nvSpPr>
        <p:spPr>
          <a:xfrm>
            <a:off x="7713423" y="4131023"/>
            <a:ext cx="4723051" cy="2859384"/>
          </a:xfrm>
          <a:prstGeom prst="wedgeEllipseCallout">
            <a:avLst>
              <a:gd name="adj1" fmla="val -134421"/>
              <a:gd name="adj2" fmla="val -78764"/>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53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DF06-6286-4619-B28E-039654714F8A}"/>
              </a:ext>
            </a:extLst>
          </p:cNvPr>
          <p:cNvSpPr>
            <a:spLocks noGrp="1"/>
          </p:cNvSpPr>
          <p:nvPr>
            <p:ph type="title"/>
          </p:nvPr>
        </p:nvSpPr>
        <p:spPr>
          <a:xfrm>
            <a:off x="274639" y="295274"/>
            <a:ext cx="11889564" cy="917575"/>
          </a:xfrm>
        </p:spPr>
        <p:txBody>
          <a:bodyPr/>
          <a:lstStyle/>
          <a:p>
            <a:r>
              <a:rPr lang="en-US"/>
              <a:t>Monitoring via SSMS</a:t>
            </a:r>
          </a:p>
        </p:txBody>
      </p:sp>
      <p:sp>
        <p:nvSpPr>
          <p:cNvPr id="3" name="Content Placeholder 2">
            <a:extLst>
              <a:ext uri="{FF2B5EF4-FFF2-40B4-BE49-F238E27FC236}">
                <a16:creationId xmlns:a16="http://schemas.microsoft.com/office/drawing/2014/main" id="{84CC9456-EA0C-4086-A2ED-6C560A477795}"/>
              </a:ext>
            </a:extLst>
          </p:cNvPr>
          <p:cNvSpPr txBox="1">
            <a:spLocks/>
          </p:cNvSpPr>
          <p:nvPr/>
        </p:nvSpPr>
        <p:spPr>
          <a:xfrm>
            <a:off x="7681054" y="4140548"/>
            <a:ext cx="4738320" cy="2853977"/>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see reports of all package executions on SSIS PaaS</a:t>
            </a:r>
          </a:p>
        </p:txBody>
      </p:sp>
      <p:grpSp>
        <p:nvGrpSpPr>
          <p:cNvPr id="4" name="Group 3">
            <a:extLst>
              <a:ext uri="{FF2B5EF4-FFF2-40B4-BE49-F238E27FC236}">
                <a16:creationId xmlns:a16="http://schemas.microsoft.com/office/drawing/2014/main" id="{5A371658-5525-454E-A71E-B792B8944220}"/>
              </a:ext>
            </a:extLst>
          </p:cNvPr>
          <p:cNvGrpSpPr/>
          <p:nvPr/>
        </p:nvGrpSpPr>
        <p:grpSpPr>
          <a:xfrm>
            <a:off x="-17100" y="1832621"/>
            <a:ext cx="7714286" cy="5161905"/>
            <a:chOff x="0" y="1690688"/>
            <a:chExt cx="7714286" cy="5161905"/>
          </a:xfrm>
        </p:grpSpPr>
        <p:pic>
          <p:nvPicPr>
            <p:cNvPr id="5" name="Picture 4">
              <a:extLst>
                <a:ext uri="{FF2B5EF4-FFF2-40B4-BE49-F238E27FC236}">
                  <a16:creationId xmlns:a16="http://schemas.microsoft.com/office/drawing/2014/main" id="{733D9EAA-CDA4-47B4-BE19-CB65282008C0}"/>
                </a:ext>
              </a:extLst>
            </p:cNvPr>
            <p:cNvPicPr>
              <a:picLocks noChangeAspect="1"/>
            </p:cNvPicPr>
            <p:nvPr/>
          </p:nvPicPr>
          <p:blipFill>
            <a:blip r:embed="rId3"/>
            <a:stretch>
              <a:fillRect/>
            </a:stretch>
          </p:blipFill>
          <p:spPr>
            <a:xfrm>
              <a:off x="0" y="1690688"/>
              <a:ext cx="7714286" cy="5161905"/>
            </a:xfrm>
            <a:prstGeom prst="rect">
              <a:avLst/>
            </a:prstGeom>
          </p:spPr>
        </p:pic>
        <p:sp>
          <p:nvSpPr>
            <p:cNvPr id="6" name="Oval Callout 6">
              <a:extLst>
                <a:ext uri="{FF2B5EF4-FFF2-40B4-BE49-F238E27FC236}">
                  <a16:creationId xmlns:a16="http://schemas.microsoft.com/office/drawing/2014/main" id="{4B7BB525-511D-4DB0-AA87-AF72C4719146}"/>
                </a:ext>
              </a:extLst>
            </p:cNvPr>
            <p:cNvSpPr/>
            <p:nvPr/>
          </p:nvSpPr>
          <p:spPr>
            <a:xfrm>
              <a:off x="3313653" y="6218970"/>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7C70A92B-7EE7-4193-A384-6103667F5461}"/>
                </a:ext>
              </a:extLst>
            </p:cNvPr>
            <p:cNvSpPr txBox="1">
              <a:spLocks/>
            </p:cNvSpPr>
            <p:nvPr/>
          </p:nvSpPr>
          <p:spPr>
            <a:xfrm>
              <a:off x="3313653" y="629237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8" name="Oval Callout 8">
              <a:extLst>
                <a:ext uri="{FF2B5EF4-FFF2-40B4-BE49-F238E27FC236}">
                  <a16:creationId xmlns:a16="http://schemas.microsoft.com/office/drawing/2014/main" id="{34408464-47CF-419D-BD41-0CAFF8D4620A}"/>
                </a:ext>
              </a:extLst>
            </p:cNvPr>
            <p:cNvSpPr/>
            <p:nvPr/>
          </p:nvSpPr>
          <p:spPr>
            <a:xfrm>
              <a:off x="3783436" y="3076390"/>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5726878-B7AD-410E-9A2E-3E92F93C8636}"/>
                </a:ext>
              </a:extLst>
            </p:cNvPr>
            <p:cNvSpPr txBox="1">
              <a:spLocks/>
            </p:cNvSpPr>
            <p:nvPr/>
          </p:nvSpPr>
          <p:spPr>
            <a:xfrm>
              <a:off x="3783436" y="314979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10" name="Oval Callout 5">
            <a:extLst>
              <a:ext uri="{FF2B5EF4-FFF2-40B4-BE49-F238E27FC236}">
                <a16:creationId xmlns:a16="http://schemas.microsoft.com/office/drawing/2014/main" id="{9D910160-B686-4084-829D-63228CEF4CB0}"/>
              </a:ext>
            </a:extLst>
          </p:cNvPr>
          <p:cNvSpPr/>
          <p:nvPr/>
        </p:nvSpPr>
        <p:spPr>
          <a:xfrm>
            <a:off x="7696323" y="4140548"/>
            <a:ext cx="4723051" cy="2859384"/>
          </a:xfrm>
          <a:prstGeom prst="wedgeEllipseCallout">
            <a:avLst>
              <a:gd name="adj1" fmla="val -72361"/>
              <a:gd name="adj2" fmla="val 870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8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8D4F-5ABE-4B17-AC11-7DD0EADDC6DC}"/>
              </a:ext>
            </a:extLst>
          </p:cNvPr>
          <p:cNvSpPr>
            <a:spLocks noGrp="1"/>
          </p:cNvSpPr>
          <p:nvPr>
            <p:ph type="title"/>
          </p:nvPr>
        </p:nvSpPr>
        <p:spPr>
          <a:xfrm>
            <a:off x="274639" y="295274"/>
            <a:ext cx="11889564" cy="917575"/>
          </a:xfrm>
        </p:spPr>
        <p:txBody>
          <a:bodyPr/>
          <a:lstStyle/>
          <a:p>
            <a:r>
              <a:rPr lang="en-US"/>
              <a:t>Monitoring via SSMS</a:t>
            </a:r>
          </a:p>
        </p:txBody>
      </p:sp>
      <p:grpSp>
        <p:nvGrpSpPr>
          <p:cNvPr id="3" name="Group 2">
            <a:extLst>
              <a:ext uri="{FF2B5EF4-FFF2-40B4-BE49-F238E27FC236}">
                <a16:creationId xmlns:a16="http://schemas.microsoft.com/office/drawing/2014/main" id="{88359957-B507-4951-B702-458F0D4D4C1F}"/>
              </a:ext>
            </a:extLst>
          </p:cNvPr>
          <p:cNvGrpSpPr/>
          <p:nvPr/>
        </p:nvGrpSpPr>
        <p:grpSpPr>
          <a:xfrm>
            <a:off x="0" y="1831975"/>
            <a:ext cx="12436476" cy="5162550"/>
            <a:chOff x="-1" y="1690688"/>
            <a:chExt cx="12192000" cy="5162550"/>
          </a:xfrm>
        </p:grpSpPr>
        <p:pic>
          <p:nvPicPr>
            <p:cNvPr id="4" name="Picture 3">
              <a:extLst>
                <a:ext uri="{FF2B5EF4-FFF2-40B4-BE49-F238E27FC236}">
                  <a16:creationId xmlns:a16="http://schemas.microsoft.com/office/drawing/2014/main" id="{EFF66333-4304-49E8-8D7F-AE7B16DC10DA}"/>
                </a:ext>
              </a:extLst>
            </p:cNvPr>
            <p:cNvPicPr>
              <a:picLocks noChangeAspect="1"/>
            </p:cNvPicPr>
            <p:nvPr/>
          </p:nvPicPr>
          <p:blipFill>
            <a:blip r:embed="rId3"/>
            <a:stretch>
              <a:fillRect/>
            </a:stretch>
          </p:blipFill>
          <p:spPr>
            <a:xfrm>
              <a:off x="-1" y="1690688"/>
              <a:ext cx="12192000" cy="5162550"/>
            </a:xfrm>
            <a:prstGeom prst="rect">
              <a:avLst/>
            </a:prstGeom>
          </p:spPr>
        </p:pic>
        <p:pic>
          <p:nvPicPr>
            <p:cNvPr id="5" name="Picture 4">
              <a:extLst>
                <a:ext uri="{FF2B5EF4-FFF2-40B4-BE49-F238E27FC236}">
                  <a16:creationId xmlns:a16="http://schemas.microsoft.com/office/drawing/2014/main" id="{9DD5E1AF-A8A0-4879-B3BB-5E6E45E85929}"/>
                </a:ext>
              </a:extLst>
            </p:cNvPr>
            <p:cNvPicPr>
              <a:picLocks noChangeAspect="1"/>
            </p:cNvPicPr>
            <p:nvPr/>
          </p:nvPicPr>
          <p:blipFill>
            <a:blip r:embed="rId4"/>
            <a:stretch>
              <a:fillRect/>
            </a:stretch>
          </p:blipFill>
          <p:spPr>
            <a:xfrm>
              <a:off x="4788429" y="2514600"/>
              <a:ext cx="7403570" cy="4338638"/>
            </a:xfrm>
            <a:prstGeom prst="rect">
              <a:avLst/>
            </a:prstGeom>
          </p:spPr>
        </p:pic>
        <p:sp>
          <p:nvSpPr>
            <p:cNvPr id="6" name="Oval Callout 16">
              <a:extLst>
                <a:ext uri="{FF2B5EF4-FFF2-40B4-BE49-F238E27FC236}">
                  <a16:creationId xmlns:a16="http://schemas.microsoft.com/office/drawing/2014/main" id="{0374826D-3AF3-4CD2-8E0F-A3E862E9016B}"/>
                </a:ext>
              </a:extLst>
            </p:cNvPr>
            <p:cNvSpPr/>
            <p:nvPr/>
          </p:nvSpPr>
          <p:spPr>
            <a:xfrm>
              <a:off x="3330430" y="4981804"/>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D204EF6A-EEB8-469A-8BC6-031FB93E0611}"/>
                </a:ext>
              </a:extLst>
            </p:cNvPr>
            <p:cNvSpPr txBox="1">
              <a:spLocks/>
            </p:cNvSpPr>
            <p:nvPr/>
          </p:nvSpPr>
          <p:spPr>
            <a:xfrm>
              <a:off x="3330430" y="5055207"/>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8" name="Oval Callout 18">
              <a:extLst>
                <a:ext uri="{FF2B5EF4-FFF2-40B4-BE49-F238E27FC236}">
                  <a16:creationId xmlns:a16="http://schemas.microsoft.com/office/drawing/2014/main" id="{8CEC7317-DF11-4A8E-B147-ED3608B6710A}"/>
                </a:ext>
              </a:extLst>
            </p:cNvPr>
            <p:cNvSpPr/>
            <p:nvPr/>
          </p:nvSpPr>
          <p:spPr>
            <a:xfrm>
              <a:off x="3783435" y="3085203"/>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0F416D91-86B1-4E43-A729-CAB0F8A393CF}"/>
                </a:ext>
              </a:extLst>
            </p:cNvPr>
            <p:cNvSpPr txBox="1">
              <a:spLocks/>
            </p:cNvSpPr>
            <p:nvPr/>
          </p:nvSpPr>
          <p:spPr>
            <a:xfrm>
              <a:off x="3783435" y="3158606"/>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10" name="Content Placeholder 2">
            <a:extLst>
              <a:ext uri="{FF2B5EF4-FFF2-40B4-BE49-F238E27FC236}">
                <a16:creationId xmlns:a16="http://schemas.microsoft.com/office/drawing/2014/main" id="{E29B54A4-5B05-4F97-8C51-A71FF4011748}"/>
              </a:ext>
            </a:extLst>
          </p:cNvPr>
          <p:cNvSpPr txBox="1">
            <a:spLocks/>
          </p:cNvSpPr>
          <p:nvPr/>
        </p:nvSpPr>
        <p:spPr>
          <a:xfrm>
            <a:off x="8619288" y="4579064"/>
            <a:ext cx="3817188" cy="170296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see package execution error messages</a:t>
            </a:r>
          </a:p>
        </p:txBody>
      </p:sp>
      <p:sp>
        <p:nvSpPr>
          <p:cNvPr id="11" name="Oval Callout 21">
            <a:extLst>
              <a:ext uri="{FF2B5EF4-FFF2-40B4-BE49-F238E27FC236}">
                <a16:creationId xmlns:a16="http://schemas.microsoft.com/office/drawing/2014/main" id="{176644AC-1403-4290-BC16-C5C8FF09DFD7}"/>
              </a:ext>
            </a:extLst>
          </p:cNvPr>
          <p:cNvSpPr/>
          <p:nvPr/>
        </p:nvSpPr>
        <p:spPr>
          <a:xfrm>
            <a:off x="8619286" y="4579064"/>
            <a:ext cx="3817189" cy="1702964"/>
          </a:xfrm>
          <a:prstGeom prst="wedgeEllipseCallout">
            <a:avLst>
              <a:gd name="adj1" fmla="val -76225"/>
              <a:gd name="adj2" fmla="val 76188"/>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51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E74D42-9C01-4EAF-B831-1F38672E8A6C}"/>
              </a:ext>
            </a:extLst>
          </p:cNvPr>
          <p:cNvSpPr>
            <a:spLocks noGrp="1"/>
          </p:cNvSpPr>
          <p:nvPr>
            <p:ph type="title"/>
          </p:nvPr>
        </p:nvSpPr>
        <p:spPr>
          <a:xfrm>
            <a:off x="274639" y="295274"/>
            <a:ext cx="11889564" cy="917575"/>
          </a:xfrm>
        </p:spPr>
        <p:txBody>
          <a:bodyPr/>
          <a:lstStyle/>
          <a:p>
            <a:r>
              <a:rPr lang="en-US"/>
              <a:t>Scheduling via On-Prem SQL Server Agent </a:t>
            </a:r>
          </a:p>
        </p:txBody>
      </p:sp>
      <p:grpSp>
        <p:nvGrpSpPr>
          <p:cNvPr id="5" name="Group 4">
            <a:extLst>
              <a:ext uri="{FF2B5EF4-FFF2-40B4-BE49-F238E27FC236}">
                <a16:creationId xmlns:a16="http://schemas.microsoft.com/office/drawing/2014/main" id="{2C95A7F6-9B25-4F54-8007-279EEA7ED55E}"/>
              </a:ext>
            </a:extLst>
          </p:cNvPr>
          <p:cNvGrpSpPr/>
          <p:nvPr/>
        </p:nvGrpSpPr>
        <p:grpSpPr>
          <a:xfrm>
            <a:off x="1" y="1686018"/>
            <a:ext cx="7698154" cy="5163743"/>
            <a:chOff x="1" y="1686018"/>
            <a:chExt cx="7698154" cy="5163743"/>
          </a:xfrm>
        </p:grpSpPr>
        <p:pic>
          <p:nvPicPr>
            <p:cNvPr id="6" name="Picture 5">
              <a:extLst>
                <a:ext uri="{FF2B5EF4-FFF2-40B4-BE49-F238E27FC236}">
                  <a16:creationId xmlns:a16="http://schemas.microsoft.com/office/drawing/2014/main" id="{B54C72BF-2CEE-4AC9-A6D4-349A98835795}"/>
                </a:ext>
              </a:extLst>
            </p:cNvPr>
            <p:cNvPicPr>
              <a:picLocks noChangeAspect="1"/>
            </p:cNvPicPr>
            <p:nvPr/>
          </p:nvPicPr>
          <p:blipFill>
            <a:blip r:embed="rId3"/>
            <a:stretch>
              <a:fillRect/>
            </a:stretch>
          </p:blipFill>
          <p:spPr>
            <a:xfrm>
              <a:off x="1" y="1686018"/>
              <a:ext cx="7698154" cy="5163743"/>
            </a:xfrm>
            <a:prstGeom prst="rect">
              <a:avLst/>
            </a:prstGeom>
          </p:spPr>
        </p:pic>
        <p:sp>
          <p:nvSpPr>
            <p:cNvPr id="7" name="Oval Callout 11">
              <a:extLst>
                <a:ext uri="{FF2B5EF4-FFF2-40B4-BE49-F238E27FC236}">
                  <a16:creationId xmlns:a16="http://schemas.microsoft.com/office/drawing/2014/main" id="{ED01AF24-AD8C-4832-A28D-74F681450AC8}"/>
                </a:ext>
              </a:extLst>
            </p:cNvPr>
            <p:cNvSpPr/>
            <p:nvPr/>
          </p:nvSpPr>
          <p:spPr>
            <a:xfrm>
              <a:off x="3322041" y="3631176"/>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D6332E2-F72E-4DA7-8470-8E4FD6ABB6B4}"/>
                </a:ext>
              </a:extLst>
            </p:cNvPr>
            <p:cNvSpPr txBox="1">
              <a:spLocks/>
            </p:cNvSpPr>
            <p:nvPr/>
          </p:nvSpPr>
          <p:spPr>
            <a:xfrm>
              <a:off x="3322041" y="3704579"/>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9" name="Oval Callout 13">
              <a:extLst>
                <a:ext uri="{FF2B5EF4-FFF2-40B4-BE49-F238E27FC236}">
                  <a16:creationId xmlns:a16="http://schemas.microsoft.com/office/drawing/2014/main" id="{A442DEAE-9EF8-447D-BB26-5163068AE005}"/>
                </a:ext>
              </a:extLst>
            </p:cNvPr>
            <p:cNvSpPr/>
            <p:nvPr/>
          </p:nvSpPr>
          <p:spPr>
            <a:xfrm>
              <a:off x="3775046" y="3076390"/>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856CC26-C01F-4A66-A2FB-0414F8DFC1D7}"/>
                </a:ext>
              </a:extLst>
            </p:cNvPr>
            <p:cNvSpPr txBox="1">
              <a:spLocks/>
            </p:cNvSpPr>
            <p:nvPr/>
          </p:nvSpPr>
          <p:spPr>
            <a:xfrm>
              <a:off x="3775046" y="314979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11" name="Content Placeholder 2">
            <a:extLst>
              <a:ext uri="{FF2B5EF4-FFF2-40B4-BE49-F238E27FC236}">
                <a16:creationId xmlns:a16="http://schemas.microsoft.com/office/drawing/2014/main" id="{72055E13-137D-477D-8120-0212D13391F1}"/>
              </a:ext>
            </a:extLst>
          </p:cNvPr>
          <p:cNvSpPr txBox="1">
            <a:spLocks/>
          </p:cNvSpPr>
          <p:nvPr/>
        </p:nvSpPr>
        <p:spPr>
          <a:xfrm>
            <a:off x="7705787" y="3998615"/>
            <a:ext cx="4738321" cy="2851146"/>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schedule T-SQL jobs to execute packages on SSIS PaaS via on-prem SQL Server Agent</a:t>
            </a:r>
          </a:p>
        </p:txBody>
      </p:sp>
      <p:sp>
        <p:nvSpPr>
          <p:cNvPr id="12" name="Oval Callout 24">
            <a:extLst>
              <a:ext uri="{FF2B5EF4-FFF2-40B4-BE49-F238E27FC236}">
                <a16:creationId xmlns:a16="http://schemas.microsoft.com/office/drawing/2014/main" id="{31E86212-8156-4A15-AD92-09211D06A57D}"/>
              </a:ext>
            </a:extLst>
          </p:cNvPr>
          <p:cNvSpPr/>
          <p:nvPr/>
        </p:nvSpPr>
        <p:spPr>
          <a:xfrm>
            <a:off x="7713423" y="3998615"/>
            <a:ext cx="4723051" cy="2859384"/>
          </a:xfrm>
          <a:prstGeom prst="wedgeEllipseCallout">
            <a:avLst>
              <a:gd name="adj1" fmla="val -122228"/>
              <a:gd name="adj2" fmla="val 220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52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AC9150-B4F1-4555-898D-169FCCE4F158}"/>
              </a:ext>
            </a:extLst>
          </p:cNvPr>
          <p:cNvGrpSpPr/>
          <p:nvPr/>
        </p:nvGrpSpPr>
        <p:grpSpPr>
          <a:xfrm>
            <a:off x="24267" y="1686018"/>
            <a:ext cx="7673886" cy="5163743"/>
            <a:chOff x="24267" y="1686018"/>
            <a:chExt cx="7673886" cy="5163743"/>
          </a:xfrm>
        </p:grpSpPr>
        <p:pic>
          <p:nvPicPr>
            <p:cNvPr id="3" name="Picture 2">
              <a:extLst>
                <a:ext uri="{FF2B5EF4-FFF2-40B4-BE49-F238E27FC236}">
                  <a16:creationId xmlns:a16="http://schemas.microsoft.com/office/drawing/2014/main" id="{2CFA8B36-277F-401A-8CD9-5CAEB2252BBA}"/>
                </a:ext>
              </a:extLst>
            </p:cNvPr>
            <p:cNvPicPr>
              <a:picLocks noChangeAspect="1"/>
            </p:cNvPicPr>
            <p:nvPr/>
          </p:nvPicPr>
          <p:blipFill>
            <a:blip r:embed="rId3"/>
            <a:stretch>
              <a:fillRect/>
            </a:stretch>
          </p:blipFill>
          <p:spPr>
            <a:xfrm>
              <a:off x="24267" y="1686018"/>
              <a:ext cx="7673886" cy="5163743"/>
            </a:xfrm>
            <a:prstGeom prst="rect">
              <a:avLst/>
            </a:prstGeom>
            <a:ln>
              <a:solidFill>
                <a:schemeClr val="accent1"/>
              </a:solidFill>
            </a:ln>
          </p:spPr>
        </p:pic>
        <p:pic>
          <p:nvPicPr>
            <p:cNvPr id="4" name="Picture 3">
              <a:extLst>
                <a:ext uri="{FF2B5EF4-FFF2-40B4-BE49-F238E27FC236}">
                  <a16:creationId xmlns:a16="http://schemas.microsoft.com/office/drawing/2014/main" id="{89902248-E39E-4401-91C2-F2D72424DC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160" y="5141586"/>
              <a:ext cx="3515461" cy="1708175"/>
            </a:xfrm>
            <a:prstGeom prst="rect">
              <a:avLst/>
            </a:prstGeom>
          </p:spPr>
        </p:pic>
      </p:grpSp>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Scheduling via On-Prem SQL Server Agent</a:t>
            </a:r>
          </a:p>
        </p:txBody>
      </p:sp>
      <p:sp>
        <p:nvSpPr>
          <p:cNvPr id="6" name="Content Placeholder 2">
            <a:extLst>
              <a:ext uri="{FF2B5EF4-FFF2-40B4-BE49-F238E27FC236}">
                <a16:creationId xmlns:a16="http://schemas.microsoft.com/office/drawing/2014/main" id="{C2497268-D8A1-41E0-8E3E-F43AACAE2EEA}"/>
              </a:ext>
            </a:extLst>
          </p:cNvPr>
          <p:cNvSpPr txBox="1">
            <a:spLocks/>
          </p:cNvSpPr>
          <p:nvPr/>
        </p:nvSpPr>
        <p:spPr>
          <a:xfrm>
            <a:off x="7705787" y="3998615"/>
            <a:ext cx="4738321" cy="2851146"/>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T-SQL jobs can execute SSISDB sprocs in Azure SQL DB/MI server that has been added as a linked server to on-prem SQL Server</a:t>
            </a:r>
          </a:p>
        </p:txBody>
      </p:sp>
      <p:sp>
        <p:nvSpPr>
          <p:cNvPr id="7" name="Oval Callout 24">
            <a:extLst>
              <a:ext uri="{FF2B5EF4-FFF2-40B4-BE49-F238E27FC236}">
                <a16:creationId xmlns:a16="http://schemas.microsoft.com/office/drawing/2014/main" id="{38267EA8-1365-44B0-BC7B-9AFC0B6ED138}"/>
              </a:ext>
            </a:extLst>
          </p:cNvPr>
          <p:cNvSpPr/>
          <p:nvPr/>
        </p:nvSpPr>
        <p:spPr>
          <a:xfrm>
            <a:off x="7713423" y="3998615"/>
            <a:ext cx="4723051" cy="2859384"/>
          </a:xfrm>
          <a:prstGeom prst="wedgeEllipseCallout">
            <a:avLst>
              <a:gd name="adj1" fmla="val -58247"/>
              <a:gd name="adj2" fmla="val 676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3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Execution via ADF</a:t>
            </a:r>
          </a:p>
        </p:txBody>
      </p:sp>
      <p:pic>
        <p:nvPicPr>
          <p:cNvPr id="10" name="Picture 9">
            <a:extLst>
              <a:ext uri="{FF2B5EF4-FFF2-40B4-BE49-F238E27FC236}">
                <a16:creationId xmlns:a16="http://schemas.microsoft.com/office/drawing/2014/main" id="{E76A4C70-CB70-447F-A8D1-B90D03A01E08}"/>
              </a:ext>
            </a:extLst>
          </p:cNvPr>
          <p:cNvPicPr>
            <a:picLocks noChangeAspect="1"/>
          </p:cNvPicPr>
          <p:nvPr/>
        </p:nvPicPr>
        <p:blipFill>
          <a:blip r:embed="rId3"/>
          <a:stretch>
            <a:fillRect/>
          </a:stretch>
        </p:blipFill>
        <p:spPr>
          <a:xfrm>
            <a:off x="315924" y="2142281"/>
            <a:ext cx="7428571" cy="4647619"/>
          </a:xfrm>
          <a:prstGeom prst="rect">
            <a:avLst/>
          </a:prstGeom>
        </p:spPr>
      </p:pic>
      <p:pic>
        <p:nvPicPr>
          <p:cNvPr id="13" name="Picture 12">
            <a:extLst>
              <a:ext uri="{FF2B5EF4-FFF2-40B4-BE49-F238E27FC236}">
                <a16:creationId xmlns:a16="http://schemas.microsoft.com/office/drawing/2014/main" id="{A690064A-6199-4F88-8A6C-93A28C37DC2E}"/>
              </a:ext>
            </a:extLst>
          </p:cNvPr>
          <p:cNvPicPr>
            <a:picLocks noChangeAspect="1"/>
          </p:cNvPicPr>
          <p:nvPr/>
        </p:nvPicPr>
        <p:blipFill>
          <a:blip r:embed="rId4"/>
          <a:stretch>
            <a:fillRect/>
          </a:stretch>
        </p:blipFill>
        <p:spPr>
          <a:xfrm>
            <a:off x="6432560" y="415061"/>
            <a:ext cx="5533333" cy="3323809"/>
          </a:xfrm>
          <a:prstGeom prst="rect">
            <a:avLst/>
          </a:prstGeom>
        </p:spPr>
      </p:pic>
      <p:sp>
        <p:nvSpPr>
          <p:cNvPr id="2" name="Speech Bubble: Rectangle with Corners Rounded 1">
            <a:extLst>
              <a:ext uri="{FF2B5EF4-FFF2-40B4-BE49-F238E27FC236}">
                <a16:creationId xmlns:a16="http://schemas.microsoft.com/office/drawing/2014/main" id="{8CCB5BC8-33E5-4740-810F-D1B62B0DFD82}"/>
              </a:ext>
            </a:extLst>
          </p:cNvPr>
          <p:cNvSpPr/>
          <p:nvPr/>
        </p:nvSpPr>
        <p:spPr bwMode="auto">
          <a:xfrm>
            <a:off x="4681330" y="5357191"/>
            <a:ext cx="3279913" cy="675861"/>
          </a:xfrm>
          <a:prstGeom prst="wedgeRoundRectCallout">
            <a:avLst>
              <a:gd name="adj1" fmla="val -103614"/>
              <a:gd name="adj2" fmla="val -80812"/>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Execute SSIS Package Activity</a:t>
            </a:r>
          </a:p>
        </p:txBody>
      </p:sp>
      <p:sp>
        <p:nvSpPr>
          <p:cNvPr id="6" name="Speech Bubble: Rectangle with Corners Rounded 5">
            <a:extLst>
              <a:ext uri="{FF2B5EF4-FFF2-40B4-BE49-F238E27FC236}">
                <a16:creationId xmlns:a16="http://schemas.microsoft.com/office/drawing/2014/main" id="{63ED9BF2-7D37-4D77-86A3-FB5C7BD95A18}"/>
              </a:ext>
            </a:extLst>
          </p:cNvPr>
          <p:cNvSpPr/>
          <p:nvPr/>
        </p:nvSpPr>
        <p:spPr bwMode="auto">
          <a:xfrm>
            <a:off x="8164997" y="4149587"/>
            <a:ext cx="3521764" cy="1129855"/>
          </a:xfrm>
          <a:prstGeom prst="wedgeRoundRectCallout">
            <a:avLst>
              <a:gd name="adj1" fmla="val -20844"/>
              <a:gd name="adj2" fmla="val -158005"/>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Execute SSIS package from SSISDB hosted in the Cloud and choose environments for parameters</a:t>
            </a:r>
          </a:p>
        </p:txBody>
      </p:sp>
    </p:spTree>
    <p:extLst>
      <p:ext uri="{BB962C8B-B14F-4D97-AF65-F5344CB8AC3E}">
        <p14:creationId xmlns:p14="http://schemas.microsoft.com/office/powerpoint/2010/main" val="172162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Scheduling via ADF Wall-Clock Triggers</a:t>
            </a:r>
          </a:p>
        </p:txBody>
      </p:sp>
      <p:pic>
        <p:nvPicPr>
          <p:cNvPr id="3074" name="Picture 2" descr="Trigger settings">
            <a:extLst>
              <a:ext uri="{FF2B5EF4-FFF2-40B4-BE49-F238E27FC236}">
                <a16:creationId xmlns:a16="http://schemas.microsoft.com/office/drawing/2014/main" id="{3C0E6116-1050-474E-963A-BC9400C88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421" y="1387628"/>
            <a:ext cx="3160486" cy="55302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enu for new trigger">
            <a:extLst>
              <a:ext uri="{FF2B5EF4-FFF2-40B4-BE49-F238E27FC236}">
                <a16:creationId xmlns:a16="http://schemas.microsoft.com/office/drawing/2014/main" id="{272B0F95-E360-4651-8A6F-96A7DA2B5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37" y="1597024"/>
            <a:ext cx="552450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lections for adding a new trigger">
            <a:extLst>
              <a:ext uri="{FF2B5EF4-FFF2-40B4-BE49-F238E27FC236}">
                <a16:creationId xmlns:a16="http://schemas.microsoft.com/office/drawing/2014/main" id="{DAE8F812-7479-4F12-9AD9-8731B1D3B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180" y="4228647"/>
            <a:ext cx="49530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1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Monitoring via ADF</a:t>
            </a:r>
          </a:p>
        </p:txBody>
      </p:sp>
      <p:pic>
        <p:nvPicPr>
          <p:cNvPr id="4" name="Picture 3">
            <a:extLst>
              <a:ext uri="{FF2B5EF4-FFF2-40B4-BE49-F238E27FC236}">
                <a16:creationId xmlns:a16="http://schemas.microsoft.com/office/drawing/2014/main" id="{DC94348E-83BE-453C-A6FB-11A79E11B3C6}"/>
              </a:ext>
            </a:extLst>
          </p:cNvPr>
          <p:cNvPicPr>
            <a:picLocks noChangeAspect="1"/>
          </p:cNvPicPr>
          <p:nvPr/>
        </p:nvPicPr>
        <p:blipFill>
          <a:blip r:embed="rId3"/>
          <a:stretch>
            <a:fillRect/>
          </a:stretch>
        </p:blipFill>
        <p:spPr>
          <a:xfrm>
            <a:off x="460843" y="3741180"/>
            <a:ext cx="4876836" cy="1444294"/>
          </a:xfrm>
          <a:prstGeom prst="rect">
            <a:avLst/>
          </a:prstGeom>
        </p:spPr>
      </p:pic>
      <p:pic>
        <p:nvPicPr>
          <p:cNvPr id="7" name="Picture 6">
            <a:extLst>
              <a:ext uri="{FF2B5EF4-FFF2-40B4-BE49-F238E27FC236}">
                <a16:creationId xmlns:a16="http://schemas.microsoft.com/office/drawing/2014/main" id="{BC084577-061E-4521-9559-93C98BA2C0E8}"/>
              </a:ext>
            </a:extLst>
          </p:cNvPr>
          <p:cNvPicPr>
            <a:picLocks noChangeAspect="1"/>
          </p:cNvPicPr>
          <p:nvPr/>
        </p:nvPicPr>
        <p:blipFill>
          <a:blip r:embed="rId4"/>
          <a:stretch>
            <a:fillRect/>
          </a:stretch>
        </p:blipFill>
        <p:spPr>
          <a:xfrm>
            <a:off x="460843" y="2206615"/>
            <a:ext cx="4876836" cy="1290647"/>
          </a:xfrm>
          <a:prstGeom prst="rect">
            <a:avLst/>
          </a:prstGeom>
        </p:spPr>
      </p:pic>
      <p:pic>
        <p:nvPicPr>
          <p:cNvPr id="9" name="Picture 8">
            <a:extLst>
              <a:ext uri="{FF2B5EF4-FFF2-40B4-BE49-F238E27FC236}">
                <a16:creationId xmlns:a16="http://schemas.microsoft.com/office/drawing/2014/main" id="{175340DD-4E7C-4110-94AE-A165C4294137}"/>
              </a:ext>
            </a:extLst>
          </p:cNvPr>
          <p:cNvPicPr>
            <a:picLocks noChangeAspect="1"/>
          </p:cNvPicPr>
          <p:nvPr/>
        </p:nvPicPr>
        <p:blipFill>
          <a:blip r:embed="rId5"/>
          <a:stretch>
            <a:fillRect/>
          </a:stretch>
        </p:blipFill>
        <p:spPr>
          <a:xfrm>
            <a:off x="5921829" y="126547"/>
            <a:ext cx="5841531" cy="6792652"/>
          </a:xfrm>
          <a:prstGeom prst="rect">
            <a:avLst/>
          </a:prstGeom>
        </p:spPr>
      </p:pic>
      <p:sp>
        <p:nvSpPr>
          <p:cNvPr id="14" name="Rectangle: Rounded Corners 13">
            <a:extLst>
              <a:ext uri="{FF2B5EF4-FFF2-40B4-BE49-F238E27FC236}">
                <a16:creationId xmlns:a16="http://schemas.microsoft.com/office/drawing/2014/main" id="{6185D874-6767-4670-91FE-6F632113E30C}"/>
              </a:ext>
            </a:extLst>
          </p:cNvPr>
          <p:cNvSpPr/>
          <p:nvPr/>
        </p:nvSpPr>
        <p:spPr bwMode="auto">
          <a:xfrm>
            <a:off x="8378688" y="1843413"/>
            <a:ext cx="3192298" cy="124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t>SSISDB execution ID from the output of the pipeline activity run can be used to check more comprehensive execution logs and error messages in SSMS</a:t>
            </a:r>
            <a:endParaRPr lang="en-US" sz="1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450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8482" y="4538314"/>
            <a:ext cx="4425107" cy="862581"/>
          </a:xfrm>
          <a:prstGeom prst="rect">
            <a:avLst/>
          </a:prstGeom>
        </p:spPr>
        <p:txBody>
          <a:bodyPr wrap="square">
            <a:spAutoFit/>
          </a:bodyPr>
          <a:lstStyle/>
          <a:p>
            <a:pPr algn="ctr" defTabSz="932597">
              <a:defRPr/>
            </a:pPr>
            <a:r>
              <a:rPr lang="en-US" sz="2448" b="1" spc="102">
                <a:solidFill>
                  <a:srgbClr val="0078D7"/>
                </a:solidFill>
                <a:latin typeface="Segoe UI Semibold" charset="0"/>
                <a:ea typeface="Segoe UI Semibold" charset="0"/>
                <a:cs typeface="Segoe UI Semibold" charset="0"/>
              </a:rPr>
              <a:t>Nearly double </a:t>
            </a:r>
          </a:p>
          <a:p>
            <a:pPr algn="ctr" defTabSz="932597">
              <a:defRPr/>
            </a:pPr>
            <a:r>
              <a:rPr lang="en-US" sz="2448" b="1" spc="102">
                <a:solidFill>
                  <a:srgbClr val="0078D7"/>
                </a:solidFill>
                <a:latin typeface="Segoe UI Semibold" charset="0"/>
                <a:ea typeface="Segoe UI Semibold" charset="0"/>
                <a:cs typeface="Segoe UI Semibold" charset="0"/>
              </a:rPr>
              <a:t>operating margin </a:t>
            </a:r>
          </a:p>
        </p:txBody>
      </p:sp>
      <p:sp>
        <p:nvSpPr>
          <p:cNvPr id="11" name="Rectangle 10"/>
          <p:cNvSpPr/>
          <p:nvPr/>
        </p:nvSpPr>
        <p:spPr>
          <a:xfrm>
            <a:off x="6907827" y="4542627"/>
            <a:ext cx="4815360" cy="862581"/>
          </a:xfrm>
          <a:prstGeom prst="rect">
            <a:avLst/>
          </a:prstGeom>
        </p:spPr>
        <p:txBody>
          <a:bodyPr wrap="square">
            <a:spAutoFit/>
          </a:bodyPr>
          <a:lstStyle/>
          <a:p>
            <a:pPr algn="ctr" defTabSz="932597">
              <a:defRPr/>
            </a:pPr>
            <a:r>
              <a:rPr lang="en-US" sz="2448" b="1" spc="102">
                <a:solidFill>
                  <a:srgbClr val="0078D7"/>
                </a:solidFill>
                <a:latin typeface="Segoe UI Semibold" charset="0"/>
                <a:ea typeface="Segoe UI Semibold" charset="0"/>
                <a:cs typeface="Segoe UI Semibold" charset="0"/>
              </a:rPr>
              <a:t>$100M in additional </a:t>
            </a:r>
          </a:p>
          <a:p>
            <a:pPr algn="ctr" defTabSz="932597">
              <a:defRPr/>
            </a:pPr>
            <a:r>
              <a:rPr lang="en-US" sz="2448" b="1" spc="102">
                <a:solidFill>
                  <a:srgbClr val="0078D7"/>
                </a:solidFill>
                <a:latin typeface="Segoe UI Semibold" charset="0"/>
                <a:ea typeface="Segoe UI Semibold" charset="0"/>
                <a:cs typeface="Segoe UI Semibold" charset="0"/>
              </a:rPr>
              <a:t>operating income</a:t>
            </a:r>
          </a:p>
        </p:txBody>
      </p:sp>
      <p:sp>
        <p:nvSpPr>
          <p:cNvPr id="13" name="Rectangle 12"/>
          <p:cNvSpPr/>
          <p:nvPr/>
        </p:nvSpPr>
        <p:spPr bwMode="auto">
          <a:xfrm>
            <a:off x="882" y="0"/>
            <a:ext cx="12434711" cy="35006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itle 235">
            <a:extLst>
              <a:ext uri="{FF2B5EF4-FFF2-40B4-BE49-F238E27FC236}">
                <a16:creationId xmlns:a16="http://schemas.microsoft.com/office/drawing/2014/main" id="{8EF5C83F-18C6-4C7A-820C-7D3117ADFD76}"/>
              </a:ext>
            </a:extLst>
          </p:cNvPr>
          <p:cNvSpPr txBox="1">
            <a:spLocks/>
          </p:cNvSpPr>
          <p:nvPr/>
        </p:nvSpPr>
        <p:spPr>
          <a:xfrm>
            <a:off x="275482" y="1037673"/>
            <a:ext cx="11885514" cy="141005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896" spc="102">
                <a:solidFill>
                  <a:srgbClr val="FFFFFF"/>
                </a:solidFill>
                <a:latin typeface="Segoe UI Light"/>
              </a:rPr>
              <a:t>Organizations that harness data, </a:t>
            </a:r>
            <a:br>
              <a:rPr lang="en-US" sz="4896" spc="102">
                <a:solidFill>
                  <a:srgbClr val="FFFFFF"/>
                </a:solidFill>
                <a:latin typeface="Segoe UI Light"/>
              </a:rPr>
            </a:br>
            <a:r>
              <a:rPr lang="en-US" sz="4896" spc="102">
                <a:solidFill>
                  <a:srgbClr val="FFFFFF"/>
                </a:solidFill>
                <a:latin typeface="Segoe UI Light"/>
              </a:rPr>
              <a:t>cloud, and AI outperform</a:t>
            </a:r>
          </a:p>
        </p:txBody>
      </p:sp>
    </p:spTree>
    <p:extLst>
      <p:ext uri="{BB962C8B-B14F-4D97-AF65-F5344CB8AC3E}">
        <p14:creationId xmlns:p14="http://schemas.microsoft.com/office/powerpoint/2010/main" val="4675047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216DE9C2-F7FF-43B8-9999-4EBE6F2AE2A7}"/>
              </a:ext>
            </a:extLst>
          </p:cNvPr>
          <p:cNvSpPr txBox="1">
            <a:spLocks/>
          </p:cNvSpPr>
          <p:nvPr/>
        </p:nvSpPr>
        <p:spPr>
          <a:xfrm>
            <a:off x="2126916" y="1169425"/>
            <a:ext cx="8044676" cy="56502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293" fontAlgn="base">
              <a:lnSpc>
                <a:spcPct val="100000"/>
              </a:lnSpc>
              <a:spcAft>
                <a:spcPct val="0"/>
              </a:spcAft>
              <a:buNone/>
              <a:defRPr/>
            </a:pPr>
            <a:r>
              <a:rPr lang="en-US" sz="2000">
                <a:solidFill>
                  <a:schemeClr val="tx1"/>
                </a:solidFill>
                <a:latin typeface="Segoe UI Semilight" charset="0"/>
                <a:ea typeface="Segoe UI Semilight" charset="0"/>
                <a:cs typeface="Segoe UI Semilight" charset="0"/>
              </a:rPr>
              <a:t>A fully-managed data integration service in the cloud</a:t>
            </a:r>
          </a:p>
        </p:txBody>
      </p:sp>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74320" y="475904"/>
            <a:ext cx="11887200" cy="946413"/>
          </a:xfrm>
        </p:spPr>
        <p:txBody>
          <a:bodyPr vert="horz" wrap="square" lIns="146304" tIns="91440" rIns="146304" bIns="91440" rtlCol="0" anchor="ctr">
            <a:noAutofit/>
          </a:bodyPr>
          <a:lstStyle/>
          <a:p>
            <a:pPr algn="ctr"/>
            <a:r>
              <a:rPr lang="en-US" sz="3200" cap="all" spc="816">
                <a:solidFill>
                  <a:srgbClr val="0078D7"/>
                </a:solidFill>
                <a:latin typeface="Segoe UI Light" charset="0"/>
                <a:cs typeface="Segoe UI Light" charset="0"/>
              </a:rPr>
              <a:t>Azure data factory</a:t>
            </a:r>
          </a:p>
        </p:txBody>
      </p:sp>
      <p:sp>
        <p:nvSpPr>
          <p:cNvPr id="37" name="Rectangle 36">
            <a:extLst>
              <a:ext uri="{FF2B5EF4-FFF2-40B4-BE49-F238E27FC236}">
                <a16:creationId xmlns:a16="http://schemas.microsoft.com/office/drawing/2014/main" id="{E8987AA0-C2B4-464A-BC8F-E08B987C09D0}"/>
              </a:ext>
            </a:extLst>
          </p:cNvPr>
          <p:cNvSpPr/>
          <p:nvPr/>
        </p:nvSpPr>
        <p:spPr>
          <a:xfrm>
            <a:off x="4063887" y="4138150"/>
            <a:ext cx="1146633"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HYBRID</a:t>
            </a:r>
          </a:p>
        </p:txBody>
      </p:sp>
      <p:sp>
        <p:nvSpPr>
          <p:cNvPr id="38" name="Rectangle 37">
            <a:extLst>
              <a:ext uri="{FF2B5EF4-FFF2-40B4-BE49-F238E27FC236}">
                <a16:creationId xmlns:a16="http://schemas.microsoft.com/office/drawing/2014/main" id="{0E3DBA0D-F3BC-455C-B726-4443B65955CC}"/>
              </a:ext>
            </a:extLst>
          </p:cNvPr>
          <p:cNvSpPr/>
          <p:nvPr/>
        </p:nvSpPr>
        <p:spPr>
          <a:xfrm>
            <a:off x="6284572" y="4138150"/>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SCALABLE</a:t>
            </a:r>
          </a:p>
        </p:txBody>
      </p:sp>
      <p:sp>
        <p:nvSpPr>
          <p:cNvPr id="42" name="Rectangle 41">
            <a:extLst>
              <a:ext uri="{FF2B5EF4-FFF2-40B4-BE49-F238E27FC236}">
                <a16:creationId xmlns:a16="http://schemas.microsoft.com/office/drawing/2014/main" id="{CAADA2E7-F07C-448F-A5FA-C05F499B8627}"/>
              </a:ext>
            </a:extLst>
          </p:cNvPr>
          <p:cNvSpPr/>
          <p:nvPr/>
        </p:nvSpPr>
        <p:spPr>
          <a:xfrm>
            <a:off x="1333173" y="4140944"/>
            <a:ext cx="1466623" cy="280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PRODUCTIVE</a:t>
            </a:r>
          </a:p>
        </p:txBody>
      </p:sp>
      <p:sp>
        <p:nvSpPr>
          <p:cNvPr id="44" name="Rectangle 43">
            <a:extLst>
              <a:ext uri="{FF2B5EF4-FFF2-40B4-BE49-F238E27FC236}">
                <a16:creationId xmlns:a16="http://schemas.microsoft.com/office/drawing/2014/main" id="{697D9F52-8B8E-49A9-8C8D-469BE83B2BC6}"/>
              </a:ext>
            </a:extLst>
          </p:cNvPr>
          <p:cNvSpPr/>
          <p:nvPr/>
        </p:nvSpPr>
        <p:spPr>
          <a:xfrm>
            <a:off x="9033279" y="4138150"/>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TRUSTED</a:t>
            </a:r>
          </a:p>
        </p:txBody>
      </p:sp>
      <p:sp>
        <p:nvSpPr>
          <p:cNvPr id="45" name="Rectangle 44">
            <a:extLst>
              <a:ext uri="{FF2B5EF4-FFF2-40B4-BE49-F238E27FC236}">
                <a16:creationId xmlns:a16="http://schemas.microsoft.com/office/drawing/2014/main" id="{CA073405-F349-468A-B1BB-C5C0B4A3AAD3}"/>
              </a:ext>
            </a:extLst>
          </p:cNvPr>
          <p:cNvSpPr/>
          <p:nvPr/>
        </p:nvSpPr>
        <p:spPr>
          <a:xfrm>
            <a:off x="6218498" y="4940695"/>
            <a:ext cx="2237170" cy="76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Serverless scalability with no infrastructure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manage</a:t>
            </a:r>
          </a:p>
        </p:txBody>
      </p:sp>
      <p:sp>
        <p:nvSpPr>
          <p:cNvPr id="46" name="Rectangle 45">
            <a:extLst>
              <a:ext uri="{FF2B5EF4-FFF2-40B4-BE49-F238E27FC236}">
                <a16:creationId xmlns:a16="http://schemas.microsoft.com/office/drawing/2014/main" id="{2C36BD9B-C0C7-4821-80A4-C84B176FBB36}"/>
              </a:ext>
            </a:extLst>
          </p:cNvPr>
          <p:cNvSpPr/>
          <p:nvPr/>
        </p:nvSpPr>
        <p:spPr>
          <a:xfrm>
            <a:off x="1091186" y="4940695"/>
            <a:ext cx="1916115" cy="990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Drag &amp; Drop UI</a:t>
            </a:r>
          </a:p>
          <a:p>
            <a:pPr marL="285695" indent="-285695" defTabSz="932384">
              <a:buFont typeface="Wingdings" panose="05000000000000000000" pitchFamily="2" charset="2"/>
              <a:buChar char="ü"/>
              <a:defRPr/>
            </a:pPr>
            <a:endParaRPr lang="en-US" sz="1428">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Codeless Data</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Movement</a:t>
            </a:r>
          </a:p>
        </p:txBody>
      </p:sp>
      <p:sp>
        <p:nvSpPr>
          <p:cNvPr id="47" name="Rectangle 46">
            <a:extLst>
              <a:ext uri="{FF2B5EF4-FFF2-40B4-BE49-F238E27FC236}">
                <a16:creationId xmlns:a16="http://schemas.microsoft.com/office/drawing/2014/main" id="{DAF07C36-2A2C-458F-B929-53EB6BC6FACC}"/>
              </a:ext>
            </a:extLst>
          </p:cNvPr>
          <p:cNvSpPr/>
          <p:nvPr/>
        </p:nvSpPr>
        <p:spPr>
          <a:xfrm>
            <a:off x="3555113" y="4940695"/>
            <a:ext cx="2010711" cy="1214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Orchestrate where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your data lives</a:t>
            </a:r>
          </a:p>
          <a:p>
            <a:pPr marL="285695" indent="-285695" defTabSz="932384">
              <a:buFont typeface="Wingdings" panose="05000000000000000000" pitchFamily="2" charset="2"/>
              <a:buChar char="ü"/>
              <a:defRPr/>
            </a:pPr>
            <a:endParaRPr lang="en-US" sz="1428">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Lift SSIS packages</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Azure</a:t>
            </a:r>
          </a:p>
        </p:txBody>
      </p:sp>
      <p:sp>
        <p:nvSpPr>
          <p:cNvPr id="48" name="Rectangle 47">
            <a:extLst>
              <a:ext uri="{FF2B5EF4-FFF2-40B4-BE49-F238E27FC236}">
                <a16:creationId xmlns:a16="http://schemas.microsoft.com/office/drawing/2014/main" id="{37EFAD3B-3702-49A0-9F11-07E5F16CDC43}"/>
              </a:ext>
            </a:extLst>
          </p:cNvPr>
          <p:cNvSpPr/>
          <p:nvPr/>
        </p:nvSpPr>
        <p:spPr>
          <a:xfrm>
            <a:off x="8908665" y="4940695"/>
            <a:ext cx="2265854"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Certified compliant Data Movement</a:t>
            </a:r>
          </a:p>
        </p:txBody>
      </p:sp>
      <p:pic>
        <p:nvPicPr>
          <p:cNvPr id="49" name="Picture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9010" y="2394484"/>
            <a:ext cx="1159154" cy="1327323"/>
          </a:xfrm>
          <a:prstGeom prst="rect">
            <a:avLst/>
          </a:prstGeom>
          <a:noFill/>
        </p:spPr>
      </p:pic>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2202" y="2314775"/>
            <a:ext cx="1579574" cy="1519515"/>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08105" y="2215165"/>
            <a:ext cx="1530345" cy="1594842"/>
          </a:xfrm>
          <a:prstGeom prst="rect">
            <a:avLst/>
          </a:prstGeom>
        </p:spPr>
      </p:pic>
      <p:pic>
        <p:nvPicPr>
          <p:cNvPr id="52" name="Picture 5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56428" y="2326262"/>
            <a:ext cx="1567562" cy="1459455"/>
          </a:xfrm>
          <a:prstGeom prst="rect">
            <a:avLst/>
          </a:prstGeom>
        </p:spPr>
      </p:pic>
    </p:spTree>
    <p:extLst>
      <p:ext uri="{BB962C8B-B14F-4D97-AF65-F5344CB8AC3E}">
        <p14:creationId xmlns:p14="http://schemas.microsoft.com/office/powerpoint/2010/main" val="279426451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3518" y="1727868"/>
            <a:ext cx="6603475" cy="626561"/>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211131" y="999685"/>
            <a:ext cx="7946320" cy="56502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20000"/>
              </a:spcBef>
              <a:spcAft>
                <a:spcPct val="0"/>
              </a:spcAft>
              <a:buClrTx/>
              <a:buSzPct val="90000"/>
              <a:buFont typeface="Arial" pitchFamily="34" charset="0"/>
              <a:buNone/>
              <a:tabLst/>
              <a:defRPr/>
            </a:pPr>
            <a:r>
              <a:rPr kumimoji="0" lang="en-US" sz="1836"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Modernize your enterprise data warehouse at scale</a:t>
            </a:r>
          </a:p>
        </p:txBody>
      </p:sp>
      <p:sp>
        <p:nvSpPr>
          <p:cNvPr id="11" name="Title 10">
            <a:extLst>
              <a:ext uri="{FF2B5EF4-FFF2-40B4-BE49-F238E27FC236}">
                <a16:creationId xmlns:a16="http://schemas.microsoft.com/office/drawing/2014/main" id="{37E23F2F-855D-4E5D-AFB5-36CDAD70EC34}"/>
              </a:ext>
            </a:extLst>
          </p:cNvPr>
          <p:cNvSpPr>
            <a:spLocks noGrp="1"/>
          </p:cNvSpPr>
          <p:nvPr>
            <p:ph type="title"/>
          </p:nvPr>
        </p:nvSpPr>
        <p:spPr>
          <a:xfrm>
            <a:off x="274320" y="292082"/>
            <a:ext cx="11887200" cy="946413"/>
          </a:xfrm>
        </p:spPr>
        <p:txBody>
          <a:bodyPr/>
          <a:lstStyle/>
          <a:p>
            <a:r>
              <a:rPr lang="en-US"/>
              <a:t>Azure data factory</a:t>
            </a:r>
          </a:p>
        </p:txBody>
      </p:sp>
      <p:grpSp>
        <p:nvGrpSpPr>
          <p:cNvPr id="19" name="Group 18"/>
          <p:cNvGrpSpPr/>
          <p:nvPr/>
        </p:nvGrpSpPr>
        <p:grpSpPr>
          <a:xfrm>
            <a:off x="673106" y="2108143"/>
            <a:ext cx="1095968" cy="3627721"/>
            <a:chOff x="673106" y="2108143"/>
            <a:chExt cx="1095968" cy="3627721"/>
          </a:xfrm>
        </p:grpSpPr>
        <p:sp>
          <p:nvSpPr>
            <p:cNvPr id="93" name="Rectangle 92"/>
            <p:cNvSpPr/>
            <p:nvPr/>
          </p:nvSpPr>
          <p:spPr>
            <a:xfrm>
              <a:off x="691089" y="4846439"/>
              <a:ext cx="580723"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Social</a:t>
              </a:r>
            </a:p>
          </p:txBody>
        </p:sp>
        <p:sp>
          <p:nvSpPr>
            <p:cNvPr id="94" name="Rectangle 93"/>
            <p:cNvSpPr/>
            <p:nvPr/>
          </p:nvSpPr>
          <p:spPr>
            <a:xfrm>
              <a:off x="816977" y="2198098"/>
              <a:ext cx="454834"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LOB</a:t>
              </a:r>
            </a:p>
          </p:txBody>
        </p:sp>
        <p:sp>
          <p:nvSpPr>
            <p:cNvPr id="95" name="Rectangle 94"/>
            <p:cNvSpPr/>
            <p:nvPr/>
          </p:nvSpPr>
          <p:spPr>
            <a:xfrm>
              <a:off x="681281" y="3503415"/>
              <a:ext cx="590532"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Graph</a:t>
              </a:r>
            </a:p>
          </p:txBody>
        </p:sp>
        <p:sp>
          <p:nvSpPr>
            <p:cNvPr id="96" name="Rectangle 95"/>
            <p:cNvSpPr/>
            <p:nvPr/>
          </p:nvSpPr>
          <p:spPr>
            <a:xfrm>
              <a:off x="870931" y="5480245"/>
              <a:ext cx="40088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1366630" y="2108143"/>
              <a:ext cx="402444" cy="33998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98" name="Group 97"/>
            <p:cNvGrpSpPr/>
            <p:nvPr/>
          </p:nvGrpSpPr>
          <p:grpSpPr>
            <a:xfrm>
              <a:off x="1389496" y="3476293"/>
              <a:ext cx="356712" cy="31760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Rectangle 167"/>
            <p:cNvSpPr/>
            <p:nvPr/>
          </p:nvSpPr>
          <p:spPr>
            <a:xfrm>
              <a:off x="673106" y="4170214"/>
              <a:ext cx="598706"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Image</a:t>
              </a:r>
            </a:p>
          </p:txBody>
        </p:sp>
        <p:grpSp>
          <p:nvGrpSpPr>
            <p:cNvPr id="170" name="Group 169"/>
            <p:cNvGrpSpPr/>
            <p:nvPr/>
          </p:nvGrpSpPr>
          <p:grpSpPr>
            <a:xfrm>
              <a:off x="1422908" y="4154100"/>
              <a:ext cx="289888" cy="260057"/>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Freeform 173"/>
            <p:cNvSpPr/>
            <p:nvPr/>
          </p:nvSpPr>
          <p:spPr bwMode="auto">
            <a:xfrm>
              <a:off x="1413755" y="4807236"/>
              <a:ext cx="308195" cy="252386"/>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p:cNvSpPr/>
            <p:nvPr/>
          </p:nvSpPr>
          <p:spPr>
            <a:xfrm>
              <a:off x="774470" y="2846043"/>
              <a:ext cx="49734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CRM</a:t>
              </a:r>
            </a:p>
          </p:txBody>
        </p:sp>
        <p:grpSp>
          <p:nvGrpSpPr>
            <p:cNvPr id="176" name="Group 175"/>
            <p:cNvGrpSpPr/>
            <p:nvPr/>
          </p:nvGrpSpPr>
          <p:grpSpPr>
            <a:xfrm>
              <a:off x="1417467" y="2769149"/>
              <a:ext cx="300770" cy="373975"/>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p:cNvGrpSpPr/>
            <p:nvPr/>
          </p:nvGrpSpPr>
          <p:grpSpPr>
            <a:xfrm>
              <a:off x="1374597" y="5422103"/>
              <a:ext cx="372718" cy="313761"/>
              <a:chOff x="2907342" y="5439822"/>
              <a:chExt cx="478274" cy="405267"/>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165"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30" name="Rectangle 129">
            <a:extLst>
              <a:ext uri="{FF2B5EF4-FFF2-40B4-BE49-F238E27FC236}">
                <a16:creationId xmlns:a16="http://schemas.microsoft.com/office/drawing/2014/main" id="{D899DF09-083F-4378-92F0-AF3C5EEF3B1D}"/>
              </a:ext>
            </a:extLst>
          </p:cNvPr>
          <p:cNvSpPr/>
          <p:nvPr/>
        </p:nvSpPr>
        <p:spPr bwMode="auto">
          <a:xfrm>
            <a:off x="4304580"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3" name="Rectangle 142">
            <a:extLst>
              <a:ext uri="{FF2B5EF4-FFF2-40B4-BE49-F238E27FC236}">
                <a16:creationId xmlns:a16="http://schemas.microsoft.com/office/drawing/2014/main" id="{4D90B428-F628-4107-909E-A6638BF36133}"/>
              </a:ext>
            </a:extLst>
          </p:cNvPr>
          <p:cNvSpPr/>
          <p:nvPr/>
        </p:nvSpPr>
        <p:spPr>
          <a:xfrm>
            <a:off x="4407682" y="4904144"/>
            <a:ext cx="1285929" cy="390620"/>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Azure Data Lake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Azure Storage</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681261"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5" name="Rectangle 144">
            <a:extLst>
              <a:ext uri="{FF2B5EF4-FFF2-40B4-BE49-F238E27FC236}">
                <a16:creationId xmlns:a16="http://schemas.microsoft.com/office/drawing/2014/main" id="{80A80543-2800-4918-9F49-3987BC5D97B2}"/>
              </a:ext>
            </a:extLst>
          </p:cNvPr>
          <p:cNvSpPr/>
          <p:nvPr/>
        </p:nvSpPr>
        <p:spPr>
          <a:xfrm>
            <a:off x="7787543" y="4889205"/>
            <a:ext cx="1317241" cy="539763"/>
          </a:xfrm>
          <a:prstGeom prst="rect">
            <a:avLst/>
          </a:prstGeom>
        </p:spPr>
        <p:txBody>
          <a:bodyPr wrap="squar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Azure SQL DW,</a:t>
            </a:r>
          </a:p>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HD</a:t>
            </a:r>
            <a:r>
              <a:rPr lang="en-US" sz="1020" b="1" kern="0" spc="50">
                <a:solidFill>
                  <a:srgbClr val="505050"/>
                </a:solidFill>
                <a:latin typeface="Segoe UI Semibold" charset="0"/>
                <a:ea typeface="Segoe UI Semibold" charset="0"/>
                <a:cs typeface="Segoe UI Semibold" charset="0"/>
              </a:rPr>
              <a:t>Insight, Data Lakes</a:t>
            </a:r>
            <a:endPar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endParaRP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5992921"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TRANSFORM</a:t>
            </a:r>
          </a:p>
        </p:txBody>
      </p:sp>
      <p:sp>
        <p:nvSpPr>
          <p:cNvPr id="144" name="Rectangle 143">
            <a:extLst>
              <a:ext uri="{FF2B5EF4-FFF2-40B4-BE49-F238E27FC236}">
                <a16:creationId xmlns:a16="http://schemas.microsoft.com/office/drawing/2014/main" id="{37C29A0C-BBBA-4BC1-A8F0-C0CA5F736382}"/>
              </a:ext>
            </a:extLst>
          </p:cNvPr>
          <p:cNvSpPr/>
          <p:nvPr/>
        </p:nvSpPr>
        <p:spPr>
          <a:xfrm>
            <a:off x="5940535" y="4904144"/>
            <a:ext cx="1596912" cy="390620"/>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Transformations</a:t>
            </a:r>
          </a:p>
          <a:p>
            <a:pPr marL="0" marR="0" lvl="0" indent="0" algn="ctr" defTabSz="932293" rtl="0" eaLnBrk="1" fontAlgn="base" latinLnBrk="0" hangingPunct="1">
              <a:lnSpc>
                <a:spcPct val="95000"/>
              </a:lnSpc>
              <a:spcBef>
                <a:spcPct val="0"/>
              </a:spcBef>
              <a:spcAft>
                <a:spcPct val="0"/>
              </a:spcAft>
              <a:buClrTx/>
              <a:buSzTx/>
              <a:buFontTx/>
              <a:buNone/>
              <a:tabLst/>
              <a:defRPr/>
            </a:pPr>
            <a:r>
              <a:rPr lang="en-US" sz="1020" b="1" kern="0" spc="50">
                <a:solidFill>
                  <a:srgbClr val="505050"/>
                </a:solidFill>
                <a:latin typeface="Segoe UI Semibold" charset="0"/>
                <a:ea typeface="Segoe UI Semibold" charset="0"/>
                <a:cs typeface="Segoe UI Semibold" charset="0"/>
              </a:rPr>
              <a:t>Machine Learning</a:t>
            </a:r>
            <a:endPar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616239"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2" name="Rectangle 141">
            <a:extLst>
              <a:ext uri="{FF2B5EF4-FFF2-40B4-BE49-F238E27FC236}">
                <a16:creationId xmlns:a16="http://schemas.microsoft.com/office/drawing/2014/main" id="{F3538B4A-24B1-4E66-B101-FDF2D2368C3F}"/>
              </a:ext>
            </a:extLst>
          </p:cNvPr>
          <p:cNvSpPr/>
          <p:nvPr/>
        </p:nvSpPr>
        <p:spPr>
          <a:xfrm>
            <a:off x="2530307" y="4837348"/>
            <a:ext cx="1694260" cy="539763"/>
          </a:xfrm>
          <a:prstGeom prst="rect">
            <a:avLst/>
          </a:prstGeom>
        </p:spPr>
        <p:txBody>
          <a:bodyPr wrap="squar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orchestration, scheduling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and monitoring</a:t>
            </a:r>
          </a:p>
        </p:txBody>
      </p:sp>
      <p:sp>
        <p:nvSpPr>
          <p:cNvPr id="120" name="TextBox 119">
            <a:extLst>
              <a:ext uri="{FF2B5EF4-FFF2-40B4-BE49-F238E27FC236}">
                <a16:creationId xmlns:a16="http://schemas.microsoft.com/office/drawing/2014/main" id="{4D0FD3F5-3493-4ABD-8023-0790D31D98BC}"/>
              </a:ext>
            </a:extLst>
          </p:cNvPr>
          <p:cNvSpPr txBox="1"/>
          <p:nvPr/>
        </p:nvSpPr>
        <p:spPr>
          <a:xfrm>
            <a:off x="9714624" y="5041677"/>
            <a:ext cx="1123436" cy="4062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Apps and Insights</a:t>
            </a:r>
          </a:p>
        </p:txBody>
      </p:sp>
      <p:pic>
        <p:nvPicPr>
          <p:cNvPr id="121" name="Picture 1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78416" y="3772071"/>
            <a:ext cx="553584" cy="614343"/>
          </a:xfrm>
          <a:prstGeom prst="rect">
            <a:avLst/>
          </a:prstGeom>
        </p:spPr>
      </p:pic>
      <p:pic>
        <p:nvPicPr>
          <p:cNvPr id="136" name="Picture 1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6794" y="3590621"/>
            <a:ext cx="880376" cy="868478"/>
          </a:xfrm>
          <a:prstGeom prst="rect">
            <a:avLst/>
          </a:prstGeom>
        </p:spPr>
      </p:pic>
      <p:sp>
        <p:nvSpPr>
          <p:cNvPr id="139" name="Rectangle 138"/>
          <p:cNvSpPr/>
          <p:nvPr/>
        </p:nvSpPr>
        <p:spPr>
          <a:xfrm>
            <a:off x="3484740" y="1966291"/>
            <a:ext cx="4863288" cy="252692"/>
          </a:xfrm>
          <a:prstGeom prst="rect">
            <a:avLst/>
          </a:prstGeom>
        </p:spPr>
        <p:txBody>
          <a:bodyPr wrap="square">
            <a:sp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1122" b="1" i="0" u="none" strike="noStrike" kern="0" cap="none" spc="51"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Integrate via Azure Data Factory</a:t>
            </a:r>
          </a:p>
        </p:txBody>
      </p:sp>
      <p:pic>
        <p:nvPicPr>
          <p:cNvPr id="141" name="Picture 14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80598" y="3635815"/>
            <a:ext cx="922897" cy="811947"/>
          </a:xfrm>
          <a:prstGeom prst="rect">
            <a:avLst/>
          </a:prstGeom>
        </p:spPr>
      </p:pic>
      <p:pic>
        <p:nvPicPr>
          <p:cNvPr id="149" name="Picture 14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43121" y="3900217"/>
            <a:ext cx="562892" cy="288839"/>
          </a:xfrm>
          <a:prstGeom prst="rect">
            <a:avLst/>
          </a:prstGeom>
        </p:spPr>
      </p:pic>
      <p:pic>
        <p:nvPicPr>
          <p:cNvPr id="183" name="Picture 18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2664" y="3900217"/>
            <a:ext cx="562892" cy="288839"/>
          </a:xfrm>
          <a:prstGeom prst="rect">
            <a:avLst/>
          </a:prstGeom>
        </p:spPr>
      </p:pic>
      <p:pic>
        <p:nvPicPr>
          <p:cNvPr id="185" name="Picture 18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21059" y="3900217"/>
            <a:ext cx="562892" cy="288839"/>
          </a:xfrm>
          <a:prstGeom prst="rect">
            <a:avLst/>
          </a:prstGeom>
        </p:spPr>
      </p:pic>
      <p:pic>
        <p:nvPicPr>
          <p:cNvPr id="186" name="Picture 18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57080" y="1989053"/>
            <a:ext cx="927001" cy="4058239"/>
          </a:xfrm>
          <a:prstGeom prst="rect">
            <a:avLst/>
          </a:prstGeom>
        </p:spPr>
      </p:pic>
      <p:pic>
        <p:nvPicPr>
          <p:cNvPr id="15" name="Picture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35592" y="2671348"/>
            <a:ext cx="395926" cy="2885755"/>
          </a:xfrm>
          <a:prstGeom prst="rect">
            <a:avLst/>
          </a:prstGeom>
        </p:spPr>
      </p:pic>
      <p:grpSp>
        <p:nvGrpSpPr>
          <p:cNvPr id="18" name="Group 17"/>
          <p:cNvGrpSpPr/>
          <p:nvPr/>
        </p:nvGrpSpPr>
        <p:grpSpPr>
          <a:xfrm>
            <a:off x="11041026" y="2297121"/>
            <a:ext cx="1013028" cy="3421676"/>
            <a:chOff x="10501203" y="2267145"/>
            <a:chExt cx="1013028" cy="3421676"/>
          </a:xfrm>
        </p:grpSpPr>
        <p:pic>
          <p:nvPicPr>
            <p:cNvPr id="190" name="Picture 18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640613" y="3634033"/>
              <a:ext cx="734209" cy="527617"/>
            </a:xfrm>
            <a:prstGeom prst="rect">
              <a:avLst/>
            </a:prstGeom>
          </p:spPr>
        </p:pic>
        <p:sp>
          <p:nvSpPr>
            <p:cNvPr id="239" name="TextBox 238">
              <a:extLst>
                <a:ext uri="{FF2B5EF4-FFF2-40B4-BE49-F238E27FC236}">
                  <a16:creationId xmlns:a16="http://schemas.microsoft.com/office/drawing/2014/main" id="{B0B4A644-8027-4584-A02E-98F97EB2B9B7}"/>
                </a:ext>
              </a:extLst>
            </p:cNvPr>
            <p:cNvSpPr txBox="1"/>
            <p:nvPr/>
          </p:nvSpPr>
          <p:spPr>
            <a:xfrm>
              <a:off x="10662675" y="2738922"/>
              <a:ext cx="690085" cy="2492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Cloud</a:t>
              </a:r>
            </a:p>
          </p:txBody>
        </p:sp>
        <p:sp>
          <p:nvSpPr>
            <p:cNvPr id="240" name="TextBox 239">
              <a:extLst>
                <a:ext uri="{FF2B5EF4-FFF2-40B4-BE49-F238E27FC236}">
                  <a16:creationId xmlns:a16="http://schemas.microsoft.com/office/drawing/2014/main" id="{4457C778-6AEC-407F-886B-C47896DA1624}"/>
                </a:ext>
              </a:extLst>
            </p:cNvPr>
            <p:cNvSpPr txBox="1"/>
            <p:nvPr/>
          </p:nvSpPr>
          <p:spPr>
            <a:xfrm>
              <a:off x="10684968" y="4129396"/>
              <a:ext cx="645499" cy="2492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VNet</a:t>
              </a:r>
            </a:p>
          </p:txBody>
        </p:sp>
        <p:sp>
          <p:nvSpPr>
            <p:cNvPr id="255" name="TextBox 254">
              <a:extLst>
                <a:ext uri="{FF2B5EF4-FFF2-40B4-BE49-F238E27FC236}">
                  <a16:creationId xmlns:a16="http://schemas.microsoft.com/office/drawing/2014/main" id="{70EB4D48-D8D3-4C78-82D4-27D7B21C61DB}"/>
                </a:ext>
              </a:extLst>
            </p:cNvPr>
            <p:cNvSpPr txBox="1"/>
            <p:nvPr/>
          </p:nvSpPr>
          <p:spPr>
            <a:xfrm>
              <a:off x="10501203" y="5439522"/>
              <a:ext cx="1013028" cy="2492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On-premise</a:t>
              </a:r>
            </a:p>
          </p:txBody>
        </p:sp>
        <p:pic>
          <p:nvPicPr>
            <p:cNvPr id="16" name="Picture 1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682814" y="2267145"/>
              <a:ext cx="649806" cy="641024"/>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726022" y="4934934"/>
              <a:ext cx="563391" cy="561942"/>
            </a:xfrm>
            <a:prstGeom prst="rect">
              <a:avLst/>
            </a:prstGeom>
          </p:spPr>
        </p:pic>
      </p:grpSp>
      <p:pic>
        <p:nvPicPr>
          <p:cNvPr id="21" name="Picture 2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880568" y="3913306"/>
            <a:ext cx="765410" cy="1168495"/>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787470" y="3695187"/>
            <a:ext cx="1162361" cy="720158"/>
          </a:xfrm>
          <a:prstGeom prst="rect">
            <a:avLst/>
          </a:prstGeom>
        </p:spPr>
      </p:pic>
      <p:pic>
        <p:nvPicPr>
          <p:cNvPr id="74" name="Picture 73">
            <a:extLst>
              <a:ext uri="{FF2B5EF4-FFF2-40B4-BE49-F238E27FC236}">
                <a16:creationId xmlns:a16="http://schemas.microsoft.com/office/drawing/2014/main" id="{678F12A8-6427-4189-9878-3F7E554AD27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78928" y="2993730"/>
            <a:ext cx="637612" cy="628996"/>
          </a:xfrm>
          <a:prstGeom prst="rect">
            <a:avLst/>
          </a:prstGeom>
        </p:spPr>
      </p:pic>
      <p:sp>
        <p:nvSpPr>
          <p:cNvPr id="75" name="Rectangle 74">
            <a:extLst>
              <a:ext uri="{FF2B5EF4-FFF2-40B4-BE49-F238E27FC236}">
                <a16:creationId xmlns:a16="http://schemas.microsoft.com/office/drawing/2014/main" id="{FDF94C42-90EB-4063-AED4-A6B726D46F8E}"/>
              </a:ext>
            </a:extLst>
          </p:cNvPr>
          <p:cNvSpPr/>
          <p:nvPr/>
        </p:nvSpPr>
        <p:spPr>
          <a:xfrm>
            <a:off x="9233555" y="3681596"/>
            <a:ext cx="141577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Analysis Services</a:t>
            </a:r>
          </a:p>
        </p:txBody>
      </p:sp>
    </p:spTree>
    <p:extLst>
      <p:ext uri="{BB962C8B-B14F-4D97-AF65-F5344CB8AC3E}">
        <p14:creationId xmlns:p14="http://schemas.microsoft.com/office/powerpoint/2010/main" val="42109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Hybrid data integration - Includes solution patterns and new features: Cloud-First Data Integration Objective and Scenarios.</DocumentDescription>
    <ef109fd36bcf4bcd9dd945731030600b xmlns="230e9df3-be65-4c73-a93b-d1236ebd677e">
      <Terms xmlns="http://schemas.microsoft.com/office/infopath/2007/PartnerControls"/>
    </ef109fd36bcf4bcd9dd945731030600b>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ReportOwner xmlns="http://schemas.microsoft.com/sharepoint/v3">
      <UserInfo>
        <DisplayName/>
        <AccountId xsi:nil="true"/>
        <AccountType/>
      </UserInfo>
    </ReportOwner>
    <Coowner xmlns="230e9df3-be65-4c73-a93b-d1236ebd677e">
      <UserInfo>
        <DisplayName>i:0#.f|membership|v-anmarv@microsoft.com</DisplayName>
        <AccountId>45</AccountId>
        <AccountType/>
      </UserInfo>
    </Coowner>
    <k21a64daf20d4502b2796a1c6b8ce6c8 xmlns="230e9df3-be65-4c73-a93b-d1236ebd677e">
      <Terms xmlns="http://schemas.microsoft.com/office/infopath/2007/PartnerControls"/>
    </k21a64daf20d4502b2796a1c6b8ce6c8>
    <Expire_x0020_Review xmlns="230e9df3-be65-4c73-a93b-d1236ebd677e">2019-06-18T07:00:00+00:00</Expire_x0020_Review>
    <hd9637eefc984b85b6097c6374e15725 xmlns="230e9df3-be65-4c73-a93b-d1236ebd677e">
      <Terms xmlns="http://schemas.microsoft.com/office/infopath/2007/PartnerControls"/>
    </hd9637eefc984b85b6097c6374e15725>
    <_dlc_DocId xmlns="230e9df3-be65-4c73-a93b-d1236ebd677e">G01KC-99682991-37185</_dlc_DocId>
    <FolderExtensions xmlns="230e9df3-be65-4c73-a93b-d1236ebd677e" xsi:nil="true"/>
    <Thumbnail1 xmlns="230e9df3-be65-4c73-a93b-d1236ebd677e">
      <Url xsi:nil="true"/>
      <Description xsi:nil="true"/>
    </Thumbnail1>
    <ga0c0bf70a6644469c61b3efa7025301 xmlns="230e9df3-be65-4c73-a93b-d1236ebd677e">
      <Terms xmlns="http://schemas.microsoft.com/office/infopath/2007/PartnerControls"/>
    </ga0c0bf70a6644469c61b3efa7025301>
    <_dlc_ExpireDateSaved xmlns="http://schemas.microsoft.com/sharepoint/v3" xsi:nil="true"/>
    <dkll xmlns="b3bc04a5-d503-43b1-b98c-a8cf663329d9" xsi:nil="true"/>
    <TaxKeywordTaxHTField xmlns="230e9df3-be65-4c73-a93b-d1236ebd677e">
      <Terms xmlns="http://schemas.microsoft.com/office/infopath/2007/PartnerControls"/>
    </TaxKeywordTaxHTField>
    <PublishDate xmlns="230E9DF3-BE65-4C73-A93B-D1236EBD677E">2018-06-25T07:00:00+00:00</PublishDate>
    <ContentID xmlns="230e9df3-be65-4c73-a93b-d1236ebd677e" xsi:nil="true"/>
    <b4224c12c78d42ea9b214de0badf8358 xmlns="230e9df3-be65-4c73-a93b-d1236ebd677e">
      <Terms xmlns="http://schemas.microsoft.com/office/infopath/2007/PartnerControls"/>
    </b4224c12c78d42ea9b214de0badf8358>
    <RoutingRuleDescription xmlns="http://schemas.microsoft.com/sharepoint/v3" xsi:nil="true"/>
    <GenericText2 xmlns="230e9df3-be65-4c73-a93b-d1236ebd677e" xsi:nil="true"/>
    <Owner xmlns="230e9df3-be65-4c73-a93b-d1236ebd677e">
      <UserInfo>
        <DisplayName>Sumi Venkitaraman</DisplayName>
        <AccountId>4953</AccountId>
        <AccountType/>
      </UserInfo>
    </Owner>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GenericHTML1 xmlns="230e9df3-be65-4c73-a93b-d1236ebd677e" xsi:nil="true"/>
    <l3c3ea61849e4288a8acc49bb5388e8c xmlns="230e9df3-be65-4c73-a93b-d1236ebd677e">
      <Terms xmlns="http://schemas.microsoft.com/office/infopath/2007/PartnerControls"/>
    </l3c3ea61849e4288a8acc49bb5388e8c>
    <ParentID1 xmlns="230e9df3-be65-4c73-a93b-d1236ebd677e">G01KC-1-37237</ParentID1>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cloud computing</TermName>
          <TermId xmlns="http://schemas.microsoft.com/office/infopath/2007/PartnerControls">b21bb78b-b941-4a14-8b2a-a3600087b48d</TermId>
        </TermInfo>
      </Terms>
    </bf80e81150e248c48aa8cffdf0021a1f>
    <kf34bcdc8fc34e479d3f94c6210e8e27 xmlns="230e9df3-be65-4c73-a93b-d1236ebd677e">
      <Terms xmlns="http://schemas.microsoft.com/office/infopath/2007/PartnerControls"/>
    </kf34bcdc8fc34e479d3f94c6210e8e27>
    <TaxCatchAll xmlns="230e9df3-be65-4c73-a93b-d1236ebd677e">
      <Value>3091</Value>
      <Value>30</Value>
      <Value>163</Value>
      <Value>1628</Value>
      <Value>3068</Value>
      <Value>2546</Value>
      <Value>2325</Value>
      <Value>5</Value>
      <Value>21</Value>
      <Value>1872</Value>
      <Value>257</Value>
      <Value>3478</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_dlc_ExpireDate xmlns="http://schemas.microsoft.com/sharepoint/v3">2019-06-18T07:00:00+00:00</_dlc_ExpireDate>
    <Blog_x0020_Name xmlns="230e9df3-be65-4c73-a93b-d1236ebd677e" xsi:nil="tru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 (advanced)</TermName>
          <TermId xmlns="http://schemas.microsoft.com/office/infopath/2007/PartnerControls">6a5f978f-2506-442d-86c2-7f294468d8c9</TermId>
        </TermInfo>
      </Terms>
    </m6d26e40ac264097a006193f92232ece>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Info xmlns="http://schemas.microsoft.com/office/infopath/2007/PartnerControls">
          <TermName xmlns="http://schemas.microsoft.com/office/infopath/2007/PartnerControls">Unlock Insights on Any Data</TermName>
          <TermId xmlns="http://schemas.microsoft.com/office/infopath/2007/PartnerControls">16b929ac-254f-441f-92d5-a2425c6763c0</TermId>
        </TermInfo>
      </Terms>
    </i0d941ee1e744ffea7aeee9924c91cbb>
    <lbla xmlns="b3bc04a5-d503-43b1-b98c-a8cf663329d9">
      <UserInfo>
        <DisplayName/>
        <AccountId xsi:nil="true"/>
        <AccountType/>
      </UserInfo>
    </lbla>
    <ec5b2ad5c27b45fb8a00a1f27c7ce1ae xmlns="230e9df3-be65-4c73-a93b-d1236ebd677e">
      <Terms xmlns="http://schemas.microsoft.com/office/infopath/2007/PartnerControls"/>
    </ec5b2ad5c27b45fb8a00a1f27c7ce1ae>
    <PublishingExpirationDate xmlns="http://schemas.microsoft.com/sharepoint/v3"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60f8d2dbb984f349d80d8196897f4d3 xmlns="230e9df3-be65-4c73-a93b-d1236ebd677e">
      <Terms xmlns="http://schemas.microsoft.com/office/infopath/2007/PartnerControls"/>
    </b60f8d2dbb984f349d80d8196897f4d3>
    <_dlc_DocIdUrl xmlns="230e9df3-be65-4c73-a93b-d1236ebd677e">
      <Url>https://microsoft.sharepoint.com/sites/Infopedia_G01KC/_layouts/15/DocIdRedir.aspx?ID=G01KC-99682991-37185</Url>
      <Description>G01KC-99682991-37185</Description>
    </_dlc_DocIdUrl>
    <MediaServiceKeyPoints xmlns="b3bc04a5-d503-43b1-b98c-a8cf663329d9" xsi:nil="true"/>
    <OwnersManager xmlns="230e9df3-be65-4c73-a93b-d1236ebd677e">
      <UserInfo>
        <DisplayName>Daniel Yu</DisplayName>
        <AccountId>192295</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IconOverlay xmlns="http://schemas.microsoft.com/sharepoint/v4" xsi:nil="true"/>
    <vubf xmlns="b3bc04a5-d503-43b1-b98c-a8cf663329d9"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6" ma:contentTypeDescription="" ma:contentTypeScope="" ma:versionID="e71cf603fc378aae2533d70bd8e2fca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http://schemas.microsoft.com/sharepoint/v4" targetNamespace="http://schemas.microsoft.com/office/2006/metadata/properties" ma:root="true" ma:fieldsID="b7ecdef4346dde04f7a8046b36e0580c" ns1:_="" ns2:_="" ns3:_="" ns4:_="" ns5:_="">
    <xsd:import namespace="http://schemas.microsoft.com/sharepoint/v3"/>
    <xsd:import namespace="230e9df3-be65-4c73-a93b-d1236ebd677e"/>
    <xsd:import namespace="230E9DF3-BE65-4C73-A93B-D1236EBD677E"/>
    <xsd:import namespace="b3bc04a5-d503-43b1-b98c-a8cf663329d9"/>
    <xsd:import namespace="http://schemas.microsoft.com/sharepoint/v4"/>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element ref="ns5:IconOverlay" minOccurs="0"/>
                <xsd:element ref="ns4:vub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vubf" ma:index="94" nillable="true" ma:displayName="Date and Time" ma:internalName="vubf">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3"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82BEA-C2BB-492A-A9A5-DFF75267ABB5}">
  <ds:schemaRefs>
    <ds:schemaRef ds:uri="http://schemas.microsoft.com/sharepoint/events"/>
  </ds:schemaRefs>
</ds:datastoreItem>
</file>

<file path=customXml/itemProps2.xml><?xml version="1.0" encoding="utf-8"?>
<ds:datastoreItem xmlns:ds="http://schemas.openxmlformats.org/officeDocument/2006/customXml" ds:itemID="{5B7F7229-3ABA-483A-8C3B-9EEC6B312628}">
  <ds:schemaRefs>
    <ds:schemaRef ds:uri="office.server.policy"/>
  </ds:schemaRefs>
</ds:datastoreItem>
</file>

<file path=customXml/itemProps3.xml><?xml version="1.0" encoding="utf-8"?>
<ds:datastoreItem xmlns:ds="http://schemas.openxmlformats.org/officeDocument/2006/customXml" ds:itemID="{8A746D39-D083-4D85-ABD8-37644EEB0F29}">
  <ds:schemaRefs>
    <ds:schemaRef ds:uri="http://schemas.microsoft.com/sharepoint/v4"/>
    <ds:schemaRef ds:uri="http://schemas.microsoft.com/office/2006/metadata/properties"/>
    <ds:schemaRef ds:uri="b3bc04a5-d503-43b1-b98c-a8cf663329d9"/>
    <ds:schemaRef ds:uri="http://www.w3.org/XML/1998/namespace"/>
    <ds:schemaRef ds:uri="http://schemas.microsoft.com/sharepoint/v3"/>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230E9DF3-BE65-4C73-A93B-D1236EBD677E"/>
    <ds:schemaRef ds:uri="230e9df3-be65-4c73-a93b-d1236ebd677e"/>
    <ds:schemaRef ds:uri="http://purl.org/dc/dcmitype/"/>
  </ds:schemaRefs>
</ds:datastoreItem>
</file>

<file path=customXml/itemProps4.xml><?xml version="1.0" encoding="utf-8"?>
<ds:datastoreItem xmlns:ds="http://schemas.openxmlformats.org/officeDocument/2006/customXml" ds:itemID="{CBA21DCE-FDEB-4BF6-8411-FE6ED8F759D7}">
  <ds:schemaRefs>
    <ds:schemaRef ds:uri="http://schemas.microsoft.com/sharepoint/v3/contenttype/forms"/>
  </ds:schemaRefs>
</ds:datastoreItem>
</file>

<file path=customXml/itemProps5.xml><?xml version="1.0" encoding="utf-8"?>
<ds:datastoreItem xmlns:ds="http://schemas.openxmlformats.org/officeDocument/2006/customXml" ds:itemID="{54E20817-EEED-4ED2-80E4-166965BBA354}">
  <ds:schemaRefs>
    <ds:schemaRef ds:uri="Microsoft.SharePoint.Taxonomy.ContentTypeSync"/>
  </ds:schemaRefs>
</ds:datastoreItem>
</file>

<file path=customXml/itemProps6.xml><?xml version="1.0" encoding="utf-8"?>
<ds:datastoreItem xmlns:ds="http://schemas.openxmlformats.org/officeDocument/2006/customXml" ds:itemID="{98F9730B-2F3E-4ADF-B4A1-680F47E3E5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6382</Words>
  <Application>Microsoft Office PowerPoint</Application>
  <PresentationFormat>Custom</PresentationFormat>
  <Paragraphs>862</Paragraphs>
  <Slides>68</Slides>
  <Notes>68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Calibri</vt:lpstr>
      <vt:lpstr>Calibri Light</vt:lpstr>
      <vt:lpstr>Consolas</vt:lpstr>
      <vt:lpstr>Segoe UI</vt:lpstr>
      <vt:lpstr>Segoe UI Light</vt:lpstr>
      <vt:lpstr>Segoe UI Semibold</vt:lpstr>
      <vt:lpstr>Segoe UI Semilight</vt:lpstr>
      <vt:lpstr>Wingdings</vt:lpstr>
      <vt:lpstr>5-50113_Microsoft_Ready_Light_Template</vt:lpstr>
      <vt:lpstr>Azure Data Factory Hybrid data integration, at global scale</vt:lpstr>
      <vt:lpstr>PowerPoint Presentation</vt:lpstr>
      <vt:lpstr>PowerPoint Presentation</vt:lpstr>
      <vt:lpstr>PowerPoint Presentation</vt:lpstr>
      <vt:lpstr>PowerPoint Presentation</vt:lpstr>
      <vt:lpstr>PowerPoint Presentation</vt:lpstr>
      <vt:lpstr>PowerPoint Presentation</vt:lpstr>
      <vt:lpstr>Azure data factory</vt:lpstr>
      <vt:lpstr>Azure data factory</vt:lpstr>
      <vt:lpstr>Azure data factory</vt:lpstr>
      <vt:lpstr>PowerPoint Presentation</vt:lpstr>
      <vt:lpstr>Hybrid and Multi-Cloud Data Integration</vt:lpstr>
      <vt:lpstr>PowerPoint Presentation</vt:lpstr>
      <vt:lpstr>Control Flow Introduced in Azure Data Factory</vt:lpstr>
      <vt:lpstr>Azure Data Factory Updated Flexible Application Model</vt:lpstr>
      <vt:lpstr>ADF: Cloud-First Data Integration Objectives</vt:lpstr>
      <vt:lpstr>PowerPoint Presentation</vt:lpstr>
      <vt:lpstr>ADF V2 Improvements</vt:lpstr>
      <vt:lpstr>New ADF V2 Concepts</vt:lpstr>
      <vt:lpstr>New ADF V2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Data Factory “Integration Runtime” deployed on premises for transformation and then moved to cloud</vt:lpstr>
      <vt:lpstr>Azure Data Factory “Integration Runtime” deployed inside VNet</vt:lpstr>
      <vt:lpstr>PowerPoint Presentation</vt:lpstr>
      <vt:lpstr>Credential Management (Linked service) </vt:lpstr>
      <vt:lpstr>Self-hosted IR – Firewall Requirements</vt:lpstr>
      <vt:lpstr>Network Topology (with ExpressRoute)</vt:lpstr>
      <vt:lpstr>Network Topology (with VPN)</vt:lpstr>
      <vt:lpstr>VNet</vt:lpstr>
      <vt:lpstr>ADF Certifications</vt:lpstr>
      <vt:lpstr>Customer Insights</vt:lpstr>
      <vt:lpstr>Customer Insights</vt:lpstr>
      <vt:lpstr>Customer Insights</vt:lpstr>
      <vt:lpstr>Microsoft ETL/ELT Services in Azure</vt:lpstr>
      <vt:lpstr>Microsoft ETL/ELT Services in Azure</vt:lpstr>
      <vt:lpstr>Provision SSIS IR in ADF</vt:lpstr>
      <vt:lpstr>Provision SSIS IR in ADF</vt:lpstr>
      <vt:lpstr>Provision SSIS IR in ADF</vt:lpstr>
      <vt:lpstr>Provision SSIS IR in ADF</vt:lpstr>
      <vt:lpstr>Provision SSIS IR in ADF</vt:lpstr>
      <vt:lpstr>Provisioning via PSH</vt:lpstr>
      <vt:lpstr>Deployment Methods</vt:lpstr>
      <vt:lpstr>Deployment Methods</vt:lpstr>
      <vt:lpstr>Deployment via SSMS</vt:lpstr>
      <vt:lpstr>Deployment via SSMS</vt:lpstr>
      <vt:lpstr>Deployment via SSMS</vt:lpstr>
      <vt:lpstr>Deployment via SSMS</vt:lpstr>
      <vt:lpstr>Execution via SSMS</vt:lpstr>
      <vt:lpstr>Execution via SSMS</vt:lpstr>
      <vt:lpstr>Execution via SSMS</vt:lpstr>
      <vt:lpstr>Execution via SSMS</vt:lpstr>
      <vt:lpstr>Monitoring via SSMS</vt:lpstr>
      <vt:lpstr>Monitoring via SSMS</vt:lpstr>
      <vt:lpstr>Scheduling via On-Prem SQL Server Agent </vt:lpstr>
      <vt:lpstr>Scheduling via On-Prem SQL Server Agent</vt:lpstr>
      <vt:lpstr>Execution via ADF</vt:lpstr>
      <vt:lpstr>Scheduling via ADF Wall-Clock Triggers</vt:lpstr>
      <vt:lpstr>Monitoring via ADF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Factory L300 deck</dc:title>
  <dc:creator/>
  <cp:lastModifiedBy/>
  <cp:revision>1</cp:revision>
  <dcterms:modified xsi:type="dcterms:W3CDTF">2020-09-07T03:50:43Z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v-danaja@microsoft.com</vt:lpwstr>
  </property>
  <property fmtid="{D5CDD505-2E9C-101B-9397-08002B2CF9AE}" pid="5" name="MSIP_Label_f42aa342-8706-4288-bd11-ebb85995028c_SetDate">
    <vt:lpwstr>2018-07-20T16:58:13.8986431Z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NewsType">
    <vt:lpwstr/>
  </property>
  <property fmtid="{D5CDD505-2E9C-101B-9397-08002B2CF9AE}" pid="11" name="TaxKeyword">
    <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Region">
    <vt:lpwstr/>
  </property>
  <property fmtid="{D5CDD505-2E9C-101B-9397-08002B2CF9AE}" pid="14" name="Confidentiality">
    <vt:lpwstr>5;#internal users|461efa83-0283-486a-a8d5-943328f3693f</vt:lpwstr>
  </property>
  <property fmtid="{D5CDD505-2E9C-101B-9397-08002B2CF9AE}" pid="15" name="Event Start Date">
    <vt:filetime>2017-07-15T00:00:00Z</vt:filetime>
  </property>
  <property fmtid="{D5CDD505-2E9C-101B-9397-08002B2CF9AE}" pid="16" name="ItemType">
    <vt:lpwstr/>
  </property>
  <property fmtid="{D5CDD505-2E9C-101B-9397-08002B2CF9AE}" pid="17" name="ContentTypeId">
    <vt:lpwstr>0x0101000E4CB7077FEE4FF7AE86D4A500EEC780030016C849C62B10EB41ACA8C7EEDEF40BB20099ECF64382448D48A56095091C66B1A9</vt:lpwstr>
  </property>
  <property fmtid="{D5CDD505-2E9C-101B-9397-08002B2CF9AE}" pid="18" name="External Speaker">
    <vt:lpwstr>Mike Flasko</vt:lpwstr>
  </property>
  <property fmtid="{D5CDD505-2E9C-101B-9397-08002B2CF9AE}" pid="19" name="MSProducts">
    <vt:lpwstr/>
  </property>
  <property fmtid="{D5CDD505-2E9C-101B-9397-08002B2CF9AE}" pid="20" name="Industries">
    <vt:lpwstr/>
  </property>
  <property fmtid="{D5CDD505-2E9C-101B-9397-08002B2CF9AE}" pid="21" name="Audience">
    <vt:lpwstr/>
  </property>
  <property fmtid="{D5CDD505-2E9C-101B-9397-08002B2CF9AE}" pid="22" name="Competitors">
    <vt:lpwstr/>
  </property>
  <property fmtid="{D5CDD505-2E9C-101B-9397-08002B2CF9AE}" pid="23" name="SMSGDomain">
    <vt:lpwstr>1628;#Gear Up|5bd03d8b-c198-4367-bd72-be9dad12d703;#21;#Intelligent Cloud|adc2fe87-c79a-4ded-a449-3f86b954069d</vt:lpwstr>
  </property>
  <property fmtid="{D5CDD505-2E9C-101B-9397-08002B2CF9AE}" pid="24" name="ExperienceContentType">
    <vt:lpwstr/>
  </property>
  <property fmtid="{D5CDD505-2E9C-101B-9397-08002B2CF9AE}" pid="25" name="BusinessArchitecture">
    <vt:lpwstr>2325;#Data and AI|60d86926-9fc6-4873-ad19-e15bf82160d7;#2546;#Applications and Infrastructure|f69679d5-ce87-4413-9040-82ea79c5c527;#163;#Unlock Insights on Any Data|16b929ac-254f-441f-92d5-a2425c6763c0</vt:lpwstr>
  </property>
  <property fmtid="{D5CDD505-2E9C-101B-9397-08002B2CF9AE}" pid="26" name="Products">
    <vt:lpwstr>257;#cloud computing|b21bb78b-b941-4a14-8b2a-a3600087b48d</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e8080b0481964c759b2c36ae49591b31">
    <vt:lpwstr/>
  </property>
  <property fmtid="{D5CDD505-2E9C-101B-9397-08002B2CF9AE}" pid="30" name="_docset_NoMedatataSyncRequired">
    <vt:lpwstr>False</vt:lpwstr>
  </property>
  <property fmtid="{D5CDD505-2E9C-101B-9397-08002B2CF9AE}" pid="31" name="TechnicalLevel">
    <vt:lpwstr>3068;#300 (advanced)|6a5f978f-2506-442d-86c2-7f294468d8c9</vt:lpwstr>
  </property>
  <property fmtid="{D5CDD505-2E9C-101B-9397-08002B2CF9AE}" pid="32" name="IsMyDocuments">
    <vt:bool>true</vt:bool>
  </property>
  <property fmtid="{D5CDD505-2E9C-101B-9397-08002B2CF9AE}" pid="33" name="Session Code">
    <vt:lpwstr>TECH-BAAI202</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Event Name">
    <vt:lpwstr>Microsoft Ready - Venetian</vt:lpwstr>
  </property>
  <property fmtid="{D5CDD505-2E9C-101B-9397-08002B2CF9AE}" pid="38" name="MSIP_Label_f42aa342-8706-4288-bd11-ebb85995028c_Ref">
    <vt:lpwstr>https://api.informationprotection.azure.com/api/72f988bf-86f1-41af-91ab-2d7cd011db47</vt:lpwstr>
  </property>
  <property fmtid="{D5CDD505-2E9C-101B-9397-08002B2CF9AE}" pid="39" name="NewsTopic">
    <vt:lpwstr/>
  </property>
  <property fmtid="{D5CDD505-2E9C-101B-9397-08002B2CF9AE}" pid="40" name="Product">
    <vt:lpwstr/>
  </property>
  <property fmtid="{D5CDD505-2E9C-101B-9397-08002B2CF9AE}" pid="41" name="Event Location">
    <vt:lpwstr/>
  </property>
  <property fmtid="{D5CDD505-2E9C-101B-9397-08002B2CF9AE}" pid="42" name="Roles">
    <vt:lpwstr/>
  </property>
  <property fmtid="{D5CDD505-2E9C-101B-9397-08002B2CF9AE}" pid="43" name="Event1">
    <vt:lpwstr>622;#Unassigned|2c8af875-f38a-40b8-a0a9-056aed3fc8c0</vt:lpwstr>
  </property>
  <property fmtid="{D5CDD505-2E9C-101B-9397-08002B2CF9AE}" pid="44" name="Event End Date">
    <vt:filetime>2017-07-22T00:00:00Z</vt:filetime>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SMSGTags">
    <vt:lpwstr/>
  </property>
  <property fmtid="{D5CDD505-2E9C-101B-9397-08002B2CF9AE}" pid="48" name="_dlc_DocIdItemGuid">
    <vt:lpwstr>54bccf70-3407-47df-9009-8a5c9ad75931</vt:lpwstr>
  </property>
  <property fmtid="{D5CDD505-2E9C-101B-9397-08002B2CF9AE}" pid="49" name="MSPhysicalGeography">
    <vt:lpwstr/>
  </property>
  <property fmtid="{D5CDD505-2E9C-101B-9397-08002B2CF9AE}" pid="50" name="Campaign">
    <vt:lpwstr/>
  </property>
  <property fmtid="{D5CDD505-2E9C-101B-9397-08002B2CF9AE}" pid="51" name="j3562c58ee414e028925bc902cfc01a1">
    <vt:lpwstr/>
  </property>
  <property fmtid="{D5CDD505-2E9C-101B-9397-08002B2CF9AE}" pid="52" name="EnterpriseDomainTags">
    <vt:lpwstr/>
  </property>
  <property fmtid="{D5CDD505-2E9C-101B-9397-08002B2CF9AE}" pid="53" name="la4444b61d19467597d63190b69ac227">
    <vt:lpwstr/>
  </property>
  <property fmtid="{D5CDD505-2E9C-101B-9397-08002B2CF9AE}" pid="54" name="ActivitiesAndPrograms">
    <vt:lpwstr>1872;#Cloud Application Development|3a7aceec-a821-419b-a538-072d1024ae27</vt:lpwstr>
  </property>
  <property fmtid="{D5CDD505-2E9C-101B-9397-08002B2CF9AE}" pid="55" name="Segments">
    <vt:lpwstr/>
  </property>
  <property fmtid="{D5CDD505-2E9C-101B-9397-08002B2CF9AE}" pid="56" name="Partners">
    <vt:lpwstr/>
  </property>
  <property fmtid="{D5CDD505-2E9C-101B-9397-08002B2CF9AE}" pid="57" name="Groups">
    <vt:lpwstr/>
  </property>
  <property fmtid="{D5CDD505-2E9C-101B-9397-08002B2CF9AE}" pid="58" name="Topics">
    <vt:lpwstr>30;#hub subset|c6bfd112-b986-4a0a-aa8d-90e767bfdfa6</vt:lpwstr>
  </property>
  <property fmtid="{D5CDD505-2E9C-101B-9397-08002B2CF9AE}" pid="59" name="Track">
    <vt:lpwstr/>
  </property>
  <property fmtid="{D5CDD505-2E9C-101B-9397-08002B2CF9AE}" pid="60" name="Event Venue">
    <vt:lpwstr>Venetian - Las Vegas, NV</vt:lpwstr>
  </property>
  <property fmtid="{D5CDD505-2E9C-101B-9397-08002B2CF9AE}" pid="61" name="Languages">
    <vt:lpwstr/>
  </property>
  <property fmtid="{D5CDD505-2E9C-101B-9397-08002B2CF9AE}" pid="62" name="of67e5d4b76f4a9db8769983fda9cec0">
    <vt:lpwstr/>
  </property>
  <property fmtid="{D5CDD505-2E9C-101B-9397-08002B2CF9AE}" pid="63" name="SharedWithUsers">
    <vt:lpwstr>149710;#Geoff Noth;#18424;#Jay Witt;#94262;#Karlheinz Pischke</vt:lpwstr>
  </property>
  <property fmtid="{D5CDD505-2E9C-101B-9397-08002B2CF9AE}" pid="64" name="SMSG Items">
    <vt:lpwstr>3091;#documents|e037ed84-7d8e-4cbb-9c8f-61e80301a44f</vt:lpwstr>
  </property>
  <property fmtid="{D5CDD505-2E9C-101B-9397-08002B2CF9AE}" pid="65" name="Solution Areas">
    <vt:lpwstr>3478;#Data and AI|60d86926-9fc6-4873-ad19-e15bf82160d7</vt:lpwstr>
  </property>
  <property fmtid="{D5CDD505-2E9C-101B-9397-08002B2CF9AE}" pid="66" name="MSProfessions">
    <vt:lpwstr/>
  </property>
</Properties>
</file>